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828" r:id="rId3"/>
    <p:sldId id="832" r:id="rId4"/>
    <p:sldId id="1378" r:id="rId5"/>
    <p:sldId id="1379" r:id="rId7"/>
    <p:sldId id="831" r:id="rId8"/>
    <p:sldId id="1474" r:id="rId9"/>
    <p:sldId id="1707" r:id="rId10"/>
    <p:sldId id="367" r:id="rId11"/>
    <p:sldId id="1693" r:id="rId12"/>
    <p:sldId id="1677" r:id="rId13"/>
    <p:sldId id="1723" r:id="rId14"/>
    <p:sldId id="1694" r:id="rId15"/>
    <p:sldId id="1114" r:id="rId16"/>
    <p:sldId id="663" r:id="rId17"/>
    <p:sldId id="1129" r:id="rId18"/>
    <p:sldId id="1122" r:id="rId19"/>
    <p:sldId id="1569" r:id="rId20"/>
    <p:sldId id="1577" r:id="rId21"/>
    <p:sldId id="1135" r:id="rId22"/>
    <p:sldId id="1737" r:id="rId23"/>
    <p:sldId id="1111" r:id="rId24"/>
    <p:sldId id="1738" r:id="rId25"/>
    <p:sldId id="1740" r:id="rId26"/>
    <p:sldId id="1739" r:id="rId27"/>
    <p:sldId id="421" r:id="rId28"/>
    <p:sldId id="1725" r:id="rId29"/>
    <p:sldId id="1726" r:id="rId30"/>
    <p:sldId id="1741" r:id="rId31"/>
    <p:sldId id="1341" r:id="rId32"/>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Tx/>
      <a:buNone/>
      <a:defRPr kern="1200">
        <a:solidFill>
          <a:schemeClr val="tx1"/>
        </a:solidFill>
        <a:latin typeface="Arial" panose="020B0604020202020204" pitchFamily="34" charset="0"/>
        <a:ea typeface="方正书宋_GBK" panose="02000000000000000000" charset="-122"/>
        <a:cs typeface="+mn-cs"/>
      </a:defRPr>
    </a:lvl1pPr>
    <a:lvl2pPr marL="457200" lvl="1"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2pPr>
    <a:lvl3pPr marL="914400" lvl="2"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3pPr>
    <a:lvl4pPr marL="1371600" lvl="3"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4pPr>
    <a:lvl5pPr marL="1828800" lvl="4"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5pPr>
    <a:lvl6pPr marL="2286000" lvl="5"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6pPr>
    <a:lvl7pPr marL="2743200" lvl="6"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7pPr>
    <a:lvl8pPr marL="3200400" lvl="7"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8pPr>
    <a:lvl9pPr marL="3657600" lvl="8" indent="0" algn="l" defTabSz="914400" rtl="0" eaLnBrk="1" fontAlgn="base" latinLnBrk="0" hangingPunct="1">
      <a:lnSpc>
        <a:spcPct val="100000"/>
      </a:lnSpc>
      <a:spcBef>
        <a:spcPct val="0"/>
      </a:spcBef>
      <a:spcAft>
        <a:spcPct val="0"/>
      </a:spcAft>
      <a:buFontTx/>
      <a:buNone/>
      <a:defRPr sz="1800" kern="1200">
        <a:solidFill>
          <a:schemeClr val="tx1"/>
        </a:solidFill>
        <a:latin typeface="Arial" panose="020B0604020202020204" pitchFamily="34" charset="0"/>
        <a:ea typeface="方正书宋_GBK" panose="02000000000000000000" charset="-122"/>
        <a:cs typeface="+mn-cs"/>
      </a:defRPr>
    </a:lvl9pPr>
  </p:defaultTextStyle>
  <p:extLst>
    <p:ext uri="{EFAFB233-063F-42B5-8137-9DF3F51BA10A}">
      <p15:sldGuideLst xmlns:p15="http://schemas.microsoft.com/office/powerpoint/2012/main">
        <p15:guide id="1" pos="3824" userDrawn="1">
          <p15:clr>
            <a:srgbClr val="A4A3A4"/>
          </p15:clr>
        </p15:guide>
        <p15:guide id="2" orient="horz" pos="2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D4FF"/>
    <a:srgbClr val="0097F6"/>
    <a:srgbClr val="006BB1"/>
    <a:srgbClr val="4BABB1"/>
    <a:srgbClr val="F9FBFA"/>
    <a:srgbClr val="04D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p:restoredTop sz="94660"/>
  </p:normalViewPr>
  <p:slideViewPr>
    <p:cSldViewPr showGuides="1">
      <p:cViewPr varScale="1">
        <p:scale>
          <a:sx n="116" d="100"/>
          <a:sy n="116" d="100"/>
        </p:scale>
        <p:origin x="336" y="108"/>
      </p:cViewPr>
      <p:guideLst>
        <p:guide pos="3824"/>
        <p:guide orient="horz" pos="2480"/>
      </p:guideLst>
    </p:cSldViewPr>
  </p:slideViewPr>
  <p:notesTextViewPr>
    <p:cViewPr>
      <p:scale>
        <a:sx n="1" d="1"/>
        <a:sy n="1" d="1"/>
      </p:scale>
      <p:origin x="0" y="0"/>
    </p:cViewPr>
  </p:notesTextViewPr>
  <p:gridSpacing cx="180000" cy="180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方正书宋_GBK" panose="02000000000000000000" charset="-122"/>
                <a:cs typeface="+mn-cs"/>
              </a:rPr>
            </a:fld>
            <a:endParaRPr lang="zh-CN" altLang="en-US" strike="noStrike" noProof="1"/>
          </a:p>
        </p:txBody>
      </p:sp>
      <p:sp>
        <p:nvSpPr>
          <p:cNvPr id="1229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方正书宋_GBK" panose="02000000000000000000"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5" name="幻灯片图像占位符 1"/>
          <p:cNvSpPr>
            <a:spLocks noGrp="1" noRot="1"/>
          </p:cNvSpPr>
          <p:nvPr>
            <p:ph type="sldImg"/>
          </p:nvPr>
        </p:nvSpPr>
        <p:spPr/>
      </p:sp>
      <p:sp>
        <p:nvSpPr>
          <p:cNvPr id="103426"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幻灯片图像占位符 1"/>
          <p:cNvSpPr>
            <a:spLocks noGrp="1" noRot="1"/>
          </p:cNvSpPr>
          <p:nvPr>
            <p:ph type="sldImg"/>
          </p:nvPr>
        </p:nvSpPr>
        <p:spPr/>
      </p:sp>
      <p:sp>
        <p:nvSpPr>
          <p:cNvPr id="136194" name="文本占位符 2"/>
          <p:cNvSpPr>
            <a:spLocks noGrp="1"/>
          </p:cNvSpPr>
          <p:nvPr>
            <p:ph type="body"/>
          </p:nvPr>
        </p:nvSpPr>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19200" y="188913"/>
            <a:ext cx="10972800" cy="1012825"/>
          </a:xfrm>
        </p:spPr>
        <p:txBody>
          <a:bodyPr/>
          <a:lstStyle>
            <a:lvl1pPr algn="r">
              <a:defRPr/>
            </a:lvl1p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09600" y="6337300"/>
            <a:ext cx="2844800" cy="476250"/>
          </a:xfrm>
          <a:prstGeom prst="rect">
            <a:avLst/>
          </a:prstGeom>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4" name="页脚占位符 3"/>
          <p:cNvSpPr>
            <a:spLocks noGrp="1"/>
          </p:cNvSpPr>
          <p:nvPr>
            <p:ph type="ftr" sz="quarter" idx="11"/>
          </p:nvPr>
        </p:nvSpPr>
        <p:spPr>
          <a:xfrm>
            <a:off x="4165600" y="6337300"/>
            <a:ext cx="3860800" cy="476250"/>
          </a:xfrm>
          <a:prstGeom prst="rect">
            <a:avLst/>
          </a:prstGeom>
        </p:spPr>
        <p:txBody>
          <a:bodyPr/>
          <a:p>
            <a:pPr fontAlgn="auto"/>
            <a:endParaRPr lang="zh-CN" altLang="en-US" strike="noStrike" noProof="1"/>
          </a:p>
        </p:txBody>
      </p:sp>
      <p:sp>
        <p:nvSpPr>
          <p:cNvPr id="5" name="灯片编号占位符 4"/>
          <p:cNvSpPr>
            <a:spLocks noGrp="1"/>
          </p:cNvSpPr>
          <p:nvPr>
            <p:ph type="sldNum" sz="quarter" idx="12"/>
          </p:nvPr>
        </p:nvSpPr>
        <p:spPr>
          <a:xfrm>
            <a:off x="8737600" y="6337300"/>
            <a:ext cx="2844800" cy="476250"/>
          </a:xfrm>
          <a:prstGeom prst="rect">
            <a:avLst/>
          </a:prstGeom>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noFill/>
        <a:effectLst/>
      </p:bgPr>
    </p:bg>
    <p:spTree>
      <p:nvGrpSpPr>
        <p:cNvPr id="1" name=""/>
        <p:cNvGrpSpPr/>
        <p:nvPr/>
      </p:nvGrpSpPr>
      <p:grpSpPr/>
      <p:cxnSp>
        <p:nvCxnSpPr>
          <p:cNvPr id="13" name="直接连接符 12"/>
          <p:cNvCxnSpPr/>
          <p:nvPr userDrawn="1"/>
        </p:nvCxnSpPr>
        <p:spPr>
          <a:xfrm>
            <a:off x="3216275" y="1088390"/>
            <a:ext cx="89757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图片 1" descr="孚恪1"/>
          <p:cNvPicPr>
            <a:picLocks noChangeAspect="1"/>
          </p:cNvPicPr>
          <p:nvPr userDrawn="1"/>
        </p:nvPicPr>
        <p:blipFill>
          <a:blip r:embed="rId2"/>
          <a:stretch>
            <a:fillRect/>
          </a:stretch>
        </p:blipFill>
        <p:spPr>
          <a:xfrm>
            <a:off x="134620" y="489585"/>
            <a:ext cx="3094355" cy="993775"/>
          </a:xfrm>
          <a:prstGeom prst="rect">
            <a:avLst/>
          </a:prstGeom>
        </p:spPr>
      </p:pic>
      <p:sp>
        <p:nvSpPr>
          <p:cNvPr id="4" name="标题 3"/>
          <p:cNvSpPr>
            <a:spLocks noGrp="1"/>
          </p:cNvSpPr>
          <p:nvPr>
            <p:ph type="title"/>
          </p:nvPr>
        </p:nvSpPr>
        <p:spPr>
          <a:xfrm>
            <a:off x="1219200" y="188913"/>
            <a:ext cx="10972800" cy="1012825"/>
          </a:xfrm>
        </p:spPr>
        <p:txBody>
          <a:bodyPr/>
          <a:lstStyle>
            <a:lvl1pPr algn="r">
              <a:defRPr>
                <a:effectLst>
                  <a:outerShdw blurRad="50800" dist="38100" dir="5400000" algn="t" rotWithShape="0">
                    <a:prstClr val="black">
                      <a:alpha val="40000"/>
                    </a:prstClr>
                  </a:outerShdw>
                </a:effectLst>
              </a:defRPr>
            </a:lvl1pPr>
          </a:lstStyle>
          <a:p>
            <a:pPr fontAlgn="base"/>
            <a:r>
              <a:rPr lang="zh-CN" altLang="en-US" strike="noStrike" noProof="1" smtClean="0"/>
              <a:t>单击此处编辑母版标题样式</a:t>
            </a:r>
            <a:endParaRPr lang="zh-CN" altLang="en-US" strike="noStrike" noProof="1"/>
          </a:p>
        </p:txBody>
      </p:sp>
      <p:sp>
        <p:nvSpPr>
          <p:cNvPr id="6" name="标题 1"/>
          <p:cNvSpPr>
            <a:spLocks noGrp="1"/>
          </p:cNvSpPr>
          <p:nvPr userDrawn="1"/>
        </p:nvSpPr>
        <p:spPr>
          <a:xfrm>
            <a:off x="1236345" y="1483360"/>
            <a:ext cx="7836535" cy="1343025"/>
          </a:xfrm>
          <a:prstGeom prst="rect">
            <a:avLst/>
          </a:prstGeom>
          <a:noFill/>
          <a:ln w="9525">
            <a:noFill/>
          </a:ln>
        </p:spPr>
        <p:txBody>
          <a:bodyPr anchor="ctr" anchorCtr="0"/>
          <a:lstStyle>
            <a:lvl1pPr algn="r">
              <a:defRPr/>
            </a:lvl1pPr>
          </a:lstStyle>
          <a:p>
            <a:pPr algn="l" fontAlgn="base"/>
            <a:r>
              <a:rPr lang="zh-CN" altLang="en-US" sz="2400" strike="noStrike" noProof="1" smtClean="0">
                <a:latin typeface="+mj-lt"/>
              </a:rPr>
              <a:t>单击此处编辑母版标题样式</a:t>
            </a:r>
            <a:endParaRPr lang="zh-CN" altLang="en-US" sz="2400" strike="noStrike" noProof="1" smtClean="0">
              <a:latin typeface="+mj-lt"/>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showMasterPhAnim="0">
  <p:cSld name="1_标题幻灯片">
    <p:bg>
      <p:bgPr>
        <a:noFill/>
        <a:effectLst/>
      </p:bgPr>
    </p:bg>
    <p:spTree>
      <p:nvGrpSpPr>
        <p:cNvPr id="1" name=""/>
        <p:cNvGrpSpPr/>
        <p:nvPr/>
      </p:nvGrpSpPr>
      <p:grpSpPr/>
      <p:cxnSp>
        <p:nvCxnSpPr>
          <p:cNvPr id="13" name="直接连接符 12"/>
          <p:cNvCxnSpPr/>
          <p:nvPr userDrawn="1"/>
        </p:nvCxnSpPr>
        <p:spPr>
          <a:xfrm>
            <a:off x="3216275" y="908685"/>
            <a:ext cx="89757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图片 1" descr="孚恪1"/>
          <p:cNvPicPr>
            <a:picLocks noChangeAspect="1"/>
          </p:cNvPicPr>
          <p:nvPr userDrawn="1"/>
        </p:nvPicPr>
        <p:blipFill>
          <a:blip r:embed="rId2"/>
          <a:stretch>
            <a:fillRect/>
          </a:stretch>
        </p:blipFill>
        <p:spPr>
          <a:xfrm>
            <a:off x="134620" y="309880"/>
            <a:ext cx="3094355" cy="993775"/>
          </a:xfrm>
          <a:prstGeom prst="rect">
            <a:avLst/>
          </a:prstGeom>
        </p:spPr>
      </p:pic>
      <p:sp>
        <p:nvSpPr>
          <p:cNvPr id="4" name="标题 3"/>
          <p:cNvSpPr>
            <a:spLocks noGrp="1"/>
          </p:cNvSpPr>
          <p:nvPr>
            <p:ph type="title"/>
          </p:nvPr>
        </p:nvSpPr>
        <p:spPr>
          <a:xfrm>
            <a:off x="1056005" y="9208"/>
            <a:ext cx="10972800" cy="1012825"/>
          </a:xfrm>
        </p:spPr>
        <p:txBody>
          <a:bodyPr/>
          <a:lstStyle>
            <a:lvl1pPr algn="r">
              <a:defRPr>
                <a:effectLst>
                  <a:outerShdw blurRad="50800" dist="38100" dir="5400000" algn="t" rotWithShape="0">
                    <a:prstClr val="black">
                      <a:alpha val="40000"/>
                    </a:prstClr>
                  </a:outerShdw>
                </a:effectLst>
              </a:defRPr>
            </a:lvl1pPr>
          </a:lstStyle>
          <a:p>
            <a:pPr fontAlgn="base"/>
            <a:r>
              <a:rPr lang="zh-CN" altLang="en-US" strike="noStrike" noProof="1" smtClean="0"/>
              <a:t>单击此处编辑母版标题样式</a:t>
            </a:r>
            <a:endParaRPr lang="en-US" altLang="zh-CN" strike="noStrike" noProof="1" smtClean="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pic>
        <p:nvPicPr>
          <p:cNvPr id="18435" name="图片 3" descr="qualwave"/>
          <p:cNvPicPr>
            <a:picLocks noChangeAspect="1"/>
          </p:cNvPicPr>
          <p:nvPr userDrawn="1"/>
        </p:nvPicPr>
        <p:blipFill>
          <a:blip r:embed="rId2"/>
          <a:stretch>
            <a:fillRect/>
          </a:stretch>
        </p:blipFill>
        <p:spPr>
          <a:xfrm>
            <a:off x="342900" y="149225"/>
            <a:ext cx="3394075" cy="844550"/>
          </a:xfrm>
          <a:prstGeom prst="rect">
            <a:avLst/>
          </a:prstGeom>
          <a:noFill/>
          <a:ln w="9525">
            <a:noFill/>
          </a:ln>
          <a:effectLst>
            <a:outerShdw blurRad="50800" dist="38100" dir="2700000" algn="tl" rotWithShape="0">
              <a:prstClr val="black">
                <a:alpha val="40000"/>
              </a:prstClr>
            </a:outerShdw>
          </a:effectLst>
        </p:spPr>
      </p:pic>
      <p:cxnSp>
        <p:nvCxnSpPr>
          <p:cNvPr id="13" name="直接连接符 12"/>
          <p:cNvCxnSpPr/>
          <p:nvPr userDrawn="1"/>
        </p:nvCxnSpPr>
        <p:spPr>
          <a:xfrm flipV="1">
            <a:off x="3935413" y="908050"/>
            <a:ext cx="8256588"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09600" y="6337300"/>
            <a:ext cx="2844800" cy="476250"/>
          </a:xfrm>
          <a:prstGeom prst="rect">
            <a:avLst/>
          </a:prstGeom>
          <a:noFill/>
          <a:ln w="9525">
            <a:noFill/>
            <a:miter/>
          </a:ln>
        </p:spPr>
        <p:txBody>
          <a:bodyPr/>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5" name="页脚占位符 4"/>
          <p:cNvSpPr>
            <a:spLocks noGrp="1"/>
          </p:cNvSpPr>
          <p:nvPr>
            <p:ph type="ftr" sz="quarter" idx="11"/>
          </p:nvPr>
        </p:nvSpPr>
        <p:spPr>
          <a:xfrm>
            <a:off x="4165600" y="6337300"/>
            <a:ext cx="3860800" cy="476250"/>
          </a:xfrm>
          <a:prstGeom prst="rect">
            <a:avLst/>
          </a:prstGeom>
          <a:noFill/>
          <a:ln w="9525">
            <a:noFill/>
            <a:miter/>
          </a:ln>
        </p:spPr>
        <p:txBody>
          <a:bodyPr/>
          <a:p>
            <a:pPr fontAlgn="auto"/>
            <a:endParaRPr lang="zh-CN" altLang="en-US" strike="noStrike" noProof="1"/>
          </a:p>
        </p:txBody>
      </p:sp>
      <p:sp>
        <p:nvSpPr>
          <p:cNvPr id="6" name="灯片编号占位符 5"/>
          <p:cNvSpPr>
            <a:spLocks noGrp="1"/>
          </p:cNvSpPr>
          <p:nvPr>
            <p:ph type="sldNum" sz="quarter" idx="12"/>
          </p:nvPr>
        </p:nvSpPr>
        <p:spPr>
          <a:xfrm>
            <a:off x="8737600" y="6337300"/>
            <a:ext cx="2844800" cy="476250"/>
          </a:xfrm>
          <a:prstGeom prst="rect">
            <a:avLst/>
          </a:prstGeom>
          <a:noFill/>
          <a:ln w="9525">
            <a:noFill/>
            <a:miter/>
          </a:ln>
        </p:spPr>
        <p:txBody>
          <a:bodyP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6" name="标题 1025"/>
          <p:cNvSpPr/>
          <p:nvPr>
            <p:ph type="title"/>
          </p:nvPr>
        </p:nvSpPr>
        <p:spPr>
          <a:xfrm>
            <a:off x="609600" y="404813"/>
            <a:ext cx="10972800" cy="1012825"/>
          </a:xfrm>
          <a:prstGeom prst="rect">
            <a:avLst/>
          </a:prstGeom>
          <a:noFill/>
          <a:ln w="9525">
            <a:noFill/>
          </a:ln>
        </p:spPr>
        <p:txBody>
          <a:bodyPr anchor="ctr" anchorCtr="0"/>
          <a:p>
            <a:pPr lvl="0" indent="0"/>
            <a:r>
              <a:rPr lang="zh-CN" altLang="en-US"/>
              <a:t>单击此处编辑母版标题样式</a:t>
            </a:r>
            <a:endParaRPr lang="zh-CN" altLang="en-US"/>
          </a:p>
        </p:txBody>
      </p:sp>
      <p:sp>
        <p:nvSpPr>
          <p:cNvPr id="1027" name="文本占位符 1026"/>
          <p:cNvSpPr/>
          <p:nvPr>
            <p:ph type="body"/>
          </p:nvPr>
        </p:nvSpPr>
        <p:spPr>
          <a:xfrm>
            <a:off x="609600" y="1600200"/>
            <a:ext cx="10972800" cy="4525963"/>
          </a:xfrm>
          <a:prstGeom prst="rect">
            <a:avLst/>
          </a:prstGeom>
          <a:noFill/>
          <a:ln w="9525">
            <a:noFill/>
          </a:ln>
        </p:spPr>
        <p:txBody>
          <a:bodyPr anchor="t" anchorCtr="0"/>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p:nvPr>
            <p:ph type="dt" sz="half" idx="2"/>
          </p:nvPr>
        </p:nvSpPr>
        <p:spPr>
          <a:xfrm>
            <a:off x="609600" y="6337300"/>
            <a:ext cx="2844800" cy="476250"/>
          </a:xfrm>
          <a:prstGeom prst="rect">
            <a:avLst/>
          </a:prstGeom>
          <a:noFill/>
          <a:ln w="9525">
            <a:noFill/>
            <a:miter/>
          </a:ln>
        </p:spPr>
        <p:txBody>
          <a:bodyPr/>
          <a:lstStyle>
            <a:lvl1pPr>
              <a:defRPr sz="1400"/>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smtClean="0">
              <a:latin typeface="+mn-lt"/>
              <a:ea typeface="+mn-ea"/>
              <a:cs typeface="+mn-cs"/>
            </a:endParaRPr>
          </a:p>
        </p:txBody>
      </p:sp>
      <p:sp>
        <p:nvSpPr>
          <p:cNvPr id="1029" name="页脚占位符 1028"/>
          <p:cNvSpPr/>
          <p:nvPr>
            <p:ph type="ftr" sz="quarter" idx="3"/>
          </p:nvPr>
        </p:nvSpPr>
        <p:spPr>
          <a:xfrm>
            <a:off x="4165600" y="6337300"/>
            <a:ext cx="3860800" cy="476250"/>
          </a:xfrm>
          <a:prstGeom prst="rect">
            <a:avLst/>
          </a:prstGeom>
          <a:noFill/>
          <a:ln w="9525">
            <a:noFill/>
            <a:miter/>
          </a:ln>
        </p:spPr>
        <p:txBody>
          <a:bodyPr/>
          <a:lstStyle>
            <a:lvl1pPr algn="ctr">
              <a:defRPr sz="1400"/>
            </a:lvl1pPr>
          </a:lstStyle>
          <a:p>
            <a:pPr fontAlgn="auto"/>
            <a:endParaRPr lang="zh-CN" altLang="en-US" strike="noStrike" noProof="1"/>
          </a:p>
        </p:txBody>
      </p:sp>
      <p:sp>
        <p:nvSpPr>
          <p:cNvPr id="1030" name="灯片编号占位符 1029"/>
          <p:cNvSpPr/>
          <p:nvPr>
            <p:ph type="sldNum" sz="quarter" idx="4"/>
          </p:nvPr>
        </p:nvSpPr>
        <p:spPr>
          <a:xfrm>
            <a:off x="8737600" y="6337300"/>
            <a:ext cx="2844800" cy="476250"/>
          </a:xfrm>
          <a:prstGeom prst="rect">
            <a:avLst/>
          </a:prstGeom>
          <a:noFill/>
          <a:ln w="9525">
            <a:noFill/>
            <a:miter/>
          </a:ln>
        </p:spPr>
        <p:txBody>
          <a:bodyPr/>
          <a:lstStyle>
            <a:lvl1pPr algn="r">
              <a:defRPr sz="1400">
                <a:solidFill>
                  <a:schemeClr val="bg1"/>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accent2"/>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accent2"/>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accent2"/>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5pPr>
      <a:lvl6pPr marL="2514600" lvl="5"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6pPr>
      <a:lvl7pPr marL="2971800" lvl="6"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7pPr>
      <a:lvl8pPr marL="3429000" lvl="7"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8pPr>
      <a:lvl9pPr marL="3886200" lvl="8"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slideLayout" Target="../slideLayouts/slideLayout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文本框 4"/>
          <p:cNvSpPr txBox="1"/>
          <p:nvPr/>
        </p:nvSpPr>
        <p:spPr>
          <a:xfrm>
            <a:off x="1056005" y="4149090"/>
            <a:ext cx="10401300" cy="445135"/>
          </a:xfrm>
          <a:prstGeom prst="rect">
            <a:avLst/>
          </a:prstGeom>
          <a:noFill/>
          <a:ln w="9525">
            <a:noFill/>
          </a:ln>
        </p:spPr>
        <p:txBody>
          <a:bodyPr wrap="square" anchor="ctr" anchorCtr="0">
            <a:spAutoFit/>
          </a:bodyPr>
          <a:p>
            <a:pPr indent="0" algn="l"/>
            <a:r>
              <a:rPr lang="en-US" altLang="zh-CN" sz="2300" b="1">
                <a:solidFill>
                  <a:schemeClr val="bg2"/>
                </a:solidFill>
                <a:latin typeface="Arial" panose="020B0604020202020204" pitchFamily="34" charset="0"/>
                <a:ea typeface="方正书宋_GBK" panose="02000000000000000000" charset="-122"/>
                <a:sym typeface="方正书宋_GBK" panose="02000000000000000000" charset="-122"/>
              </a:rPr>
              <a:t>Manufacturer</a:t>
            </a:r>
            <a:r>
              <a:rPr lang="zh-CN" altLang="zh-CN" sz="2300" b="1">
                <a:solidFill>
                  <a:schemeClr val="bg2"/>
                </a:solidFill>
                <a:latin typeface="Arial" panose="020B0604020202020204" pitchFamily="34" charset="0"/>
                <a:ea typeface="方正书宋_GBK" panose="02000000000000000000" charset="-122"/>
              </a:rPr>
              <a:t> </a:t>
            </a:r>
            <a:r>
              <a:rPr lang="en-US" altLang="zh-CN" sz="2300" b="1">
                <a:solidFill>
                  <a:schemeClr val="bg2"/>
                </a:solidFill>
                <a:latin typeface="Arial" panose="020B0604020202020204" pitchFamily="34" charset="0"/>
                <a:ea typeface="方正书宋_GBK" panose="02000000000000000000" charset="-122"/>
              </a:rPr>
              <a:t>of </a:t>
            </a:r>
            <a:r>
              <a:rPr lang="zh-CN" altLang="zh-CN" sz="2300" b="1">
                <a:solidFill>
                  <a:schemeClr val="bg2"/>
                </a:solidFill>
                <a:latin typeface="Arial" panose="020B0604020202020204" pitchFamily="34" charset="0"/>
                <a:ea typeface="方正书宋_GBK" panose="02000000000000000000" charset="-122"/>
              </a:rPr>
              <a:t>Broadband Microwave &amp; Millimeter </a:t>
            </a:r>
            <a:r>
              <a:rPr lang="en-US" altLang="zh-CN" sz="2300" b="1">
                <a:solidFill>
                  <a:schemeClr val="bg2"/>
                </a:solidFill>
                <a:latin typeface="Arial" panose="020B0604020202020204" pitchFamily="34" charset="0"/>
                <a:ea typeface="方正书宋_GBK" panose="02000000000000000000" charset="-122"/>
              </a:rPr>
              <a:t>W</a:t>
            </a:r>
            <a:r>
              <a:rPr lang="zh-CN" altLang="zh-CN" sz="2300" b="1">
                <a:solidFill>
                  <a:schemeClr val="bg2"/>
                </a:solidFill>
                <a:latin typeface="Arial" panose="020B0604020202020204" pitchFamily="34" charset="0"/>
                <a:ea typeface="方正书宋_GBK" panose="02000000000000000000" charset="-122"/>
              </a:rPr>
              <a:t>ave</a:t>
            </a:r>
            <a:r>
              <a:rPr lang="en-US" altLang="zh-CN" sz="2300" b="1">
                <a:solidFill>
                  <a:schemeClr val="bg2"/>
                </a:solidFill>
                <a:latin typeface="Arial" panose="020B0604020202020204" pitchFamily="34" charset="0"/>
                <a:ea typeface="方正书宋_GBK" panose="02000000000000000000" charset="-122"/>
              </a:rPr>
              <a:t> C</a:t>
            </a:r>
            <a:r>
              <a:rPr lang="zh-CN" altLang="zh-CN" sz="2300" b="1">
                <a:solidFill>
                  <a:schemeClr val="bg2"/>
                </a:solidFill>
                <a:latin typeface="Arial" panose="020B0604020202020204" pitchFamily="34" charset="0"/>
                <a:ea typeface="方正书宋_GBK" panose="02000000000000000000" charset="-122"/>
              </a:rPr>
              <a:t>omponents</a:t>
            </a:r>
            <a:endParaRPr lang="zh-CN" altLang="zh-CN" sz="2300" b="1">
              <a:solidFill>
                <a:schemeClr val="bg2"/>
              </a:solidFill>
              <a:latin typeface="Arial" panose="020B0604020202020204" pitchFamily="34" charset="0"/>
              <a:ea typeface="方正书宋_GBK" panose="02000000000000000000" charset="-122"/>
            </a:endParaRPr>
          </a:p>
        </p:txBody>
      </p:sp>
      <p:sp>
        <p:nvSpPr>
          <p:cNvPr id="13315" name="文本框 4"/>
          <p:cNvSpPr txBox="1"/>
          <p:nvPr/>
        </p:nvSpPr>
        <p:spPr>
          <a:xfrm>
            <a:off x="3942557" y="6383338"/>
            <a:ext cx="4306887" cy="398780"/>
          </a:xfrm>
          <a:prstGeom prst="rect">
            <a:avLst/>
          </a:prstGeom>
          <a:noFill/>
          <a:ln w="9525">
            <a:noFill/>
          </a:ln>
        </p:spPr>
        <p:txBody>
          <a:bodyPr wrap="square" anchor="t" anchorCtr="0">
            <a:spAutoFit/>
          </a:bodyPr>
          <a:p>
            <a:pPr indent="0" algn="ctr"/>
            <a:r>
              <a:rPr lang="zh-CN" altLang="zh-CN" sz="2000">
                <a:solidFill>
                  <a:srgbClr val="291F13"/>
                </a:solidFill>
                <a:latin typeface="迷你简隶书" panose="03000509000000000000" charset="-122"/>
                <a:ea typeface="迷你简隶书" panose="03000509000000000000" charset="-122"/>
                <a:sym typeface="方正书宋_GBK" panose="02000000000000000000" charset="-122"/>
              </a:rPr>
              <a:t> </a:t>
            </a:r>
            <a:r>
              <a:rPr lang="en-US" altLang="zh-CN" sz="2000" b="1">
                <a:solidFill>
                  <a:srgbClr val="291F13"/>
                </a:solidFill>
                <a:latin typeface="迷你简隶书" panose="03000509000000000000" charset="-122"/>
                <a:ea typeface="迷你简隶书" panose="03000509000000000000" charset="-122"/>
                <a:sym typeface="方正书宋_GBK" panose="02000000000000000000" charset="-122"/>
              </a:rPr>
              <a:t>Ver.2412</a:t>
            </a:r>
            <a:endParaRPr lang="en-US" altLang="zh-CN" sz="2000" b="1">
              <a:solidFill>
                <a:srgbClr val="291F13"/>
              </a:solidFill>
              <a:latin typeface="迷你简隶书" panose="03000509000000000000" charset="-122"/>
              <a:ea typeface="迷你简隶书" panose="03000509000000000000" charset="-122"/>
              <a:sym typeface="方正书宋_GBK" panose="02000000000000000000" charset="-122"/>
            </a:endParaRPr>
          </a:p>
        </p:txBody>
      </p:sp>
      <p:pic>
        <p:nvPicPr>
          <p:cNvPr id="2" name="图片 1" descr="孚恪1"/>
          <p:cNvPicPr>
            <a:picLocks noChangeAspect="1"/>
          </p:cNvPicPr>
          <p:nvPr/>
        </p:nvPicPr>
        <p:blipFill>
          <a:blip r:embed="rId1"/>
          <a:stretch>
            <a:fillRect/>
          </a:stretch>
        </p:blipFill>
        <p:spPr>
          <a:xfrm>
            <a:off x="3176032" y="1449070"/>
            <a:ext cx="5839937" cy="1875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p:txBody>
          <a:bodyPr anchor="ctr"/>
          <a:p>
            <a:pPr fontAlgn="base"/>
            <a:r>
              <a:rPr lang="zh-CN" altLang="zh-CN" sz="4000" strike="noStrike" noProof="1">
                <a:effectLst>
                  <a:outerShdw blurRad="38100" dist="25400" dir="5400000" algn="ctr" rotWithShape="0">
                    <a:srgbClr val="6E747A">
                      <a:alpha val="43000"/>
                    </a:srgbClr>
                  </a:outerShdw>
                </a:effectLst>
                <a:sym typeface="+mn-ea"/>
              </a:rPr>
              <a:t>Coaxial </a:t>
            </a:r>
            <a:r>
              <a:rPr lang="zh-CN" altLang="zh-CN" sz="4000" strike="noStrike" noProof="1">
                <a:effectLst>
                  <a:outerShdw blurRad="38100" dist="25400" dir="5400000" algn="ctr" rotWithShape="0">
                    <a:srgbClr val="6E747A">
                      <a:alpha val="43000"/>
                    </a:srgbClr>
                  </a:outerShdw>
                </a:effectLst>
                <a:sym typeface="方正书宋_GBK" panose="02000000000000000000" charset="-122"/>
              </a:rPr>
              <a:t>Adapters</a:t>
            </a:r>
            <a:endParaRPr lang="zh-CN"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28" name="文本框 27"/>
          <p:cNvSpPr txBox="1"/>
          <p:nvPr/>
        </p:nvSpPr>
        <p:spPr>
          <a:xfrm>
            <a:off x="843280" y="1688465"/>
            <a:ext cx="4435475" cy="1938020"/>
          </a:xfrm>
          <a:prstGeom prst="rect">
            <a:avLst/>
          </a:prstGeom>
          <a:noFill/>
        </p:spPr>
        <p:txBody>
          <a:bodyPr wrap="square" rtlCol="0">
            <a:spAutoFit/>
          </a:bodyPr>
          <a:p>
            <a:pPr marL="342900" indent="-342900" algn="l">
              <a:buFont typeface="Arial" panose="020B0604020202020204" pitchFamily="34" charset="0"/>
              <a:buChar char="•"/>
            </a:pPr>
            <a:r>
              <a:rPr lang="en-US" altLang="zh-CN" sz="2400">
                <a:latin typeface="+mj-lt"/>
                <a:cs typeface="+mj-lt"/>
              </a:rPr>
              <a:t>DC-110GHz</a:t>
            </a:r>
            <a:endParaRPr lang="en-US" altLang="zh-CN" sz="2400">
              <a:latin typeface="+mj-lt"/>
              <a:cs typeface="+mj-lt"/>
            </a:endParaRPr>
          </a:p>
          <a:p>
            <a:pPr marL="342900" indent="-342900" algn="l">
              <a:buFont typeface="Arial" panose="020B0604020202020204" pitchFamily="34" charset="0"/>
              <a:buChar char="•"/>
            </a:pPr>
            <a:endParaRPr lang="en-US" altLang="zh-CN" sz="2400">
              <a:latin typeface="+mj-lt"/>
              <a:cs typeface="+mj-lt"/>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VSWR&lt;1.15@40GHz</a:t>
            </a: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endParaRPr lang="en-US" altLang="zh-CN" sz="2400">
              <a:solidFill>
                <a:schemeClr val="bg2"/>
              </a:solidFill>
              <a:latin typeface="+mj-lt"/>
              <a:cs typeface="+mj-lt"/>
              <a:sym typeface="+mn-ea"/>
            </a:endParaRPr>
          </a:p>
          <a:p>
            <a:pPr marL="342900" indent="-342900" algn="l">
              <a:buFont typeface="Arial" panose="020B0604020202020204" pitchFamily="34" charset="0"/>
              <a:buChar char="•"/>
            </a:pPr>
            <a:r>
              <a:rPr lang="en-US" altLang="zh-CN" sz="2400">
                <a:solidFill>
                  <a:schemeClr val="bg2"/>
                </a:solidFill>
                <a:latin typeface="+mj-lt"/>
                <a:cs typeface="+mj-lt"/>
                <a:sym typeface="+mn-ea"/>
              </a:rPr>
              <a:t>Customization is available</a:t>
            </a:r>
            <a:r>
              <a:rPr lang="en-US" altLang="zh-CN" sz="2000" b="1">
                <a:solidFill>
                  <a:schemeClr val="bg2"/>
                </a:solidFill>
                <a:latin typeface="+mj-lt"/>
                <a:cs typeface="+mj-lt"/>
                <a:sym typeface="+mn-ea"/>
              </a:rPr>
              <a:t> </a:t>
            </a:r>
            <a:endParaRPr lang="en-US" altLang="zh-CN" sz="2000" b="1">
              <a:solidFill>
                <a:schemeClr val="bg2"/>
              </a:solidFill>
              <a:latin typeface="+mj-lt"/>
              <a:cs typeface="+mj-lt"/>
              <a:sym typeface="+mn-ea"/>
            </a:endParaRPr>
          </a:p>
        </p:txBody>
      </p:sp>
      <p:grpSp>
        <p:nvGrpSpPr>
          <p:cNvPr id="2" name="组合 1"/>
          <p:cNvGrpSpPr/>
          <p:nvPr/>
        </p:nvGrpSpPr>
        <p:grpSpPr>
          <a:xfrm>
            <a:off x="6904355" y="1704975"/>
            <a:ext cx="3860165" cy="1988185"/>
            <a:chOff x="10873" y="2685"/>
            <a:chExt cx="6079" cy="3131"/>
          </a:xfrm>
        </p:grpSpPr>
        <p:sp>
          <p:nvSpPr>
            <p:cNvPr id="59" name="圆角矩形 58"/>
            <p:cNvSpPr/>
            <p:nvPr/>
          </p:nvSpPr>
          <p:spPr>
            <a:xfrm>
              <a:off x="10873" y="2685"/>
              <a:ext cx="5520" cy="3000"/>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60" name="组合 5"/>
            <p:cNvGrpSpPr/>
            <p:nvPr/>
          </p:nvGrpSpPr>
          <p:grpSpPr>
            <a:xfrm>
              <a:off x="14588" y="4984"/>
              <a:ext cx="2365" cy="832"/>
              <a:chOff x="4010" y="4006"/>
              <a:chExt cx="3130" cy="1695"/>
            </a:xfrm>
          </p:grpSpPr>
          <p:sp>
            <p:nvSpPr>
              <p:cNvPr id="61" name="圆角矩形 60"/>
              <p:cNvSpPr/>
              <p:nvPr/>
            </p:nvSpPr>
            <p:spPr>
              <a:xfrm>
                <a:off x="4011" y="400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6092" name="文本框 11"/>
              <p:cNvSpPr txBox="1"/>
              <p:nvPr/>
            </p:nvSpPr>
            <p:spPr>
              <a:xfrm>
                <a:off x="4010" y="4325"/>
                <a:ext cx="3130" cy="1279"/>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FAK3-MM</a:t>
                </a:r>
                <a:endParaRPr lang="en-US" altLang="zh-CN" sz="2000">
                  <a:latin typeface="Arial" panose="020B0604020202020204" pitchFamily="34" charset="0"/>
                  <a:ea typeface="方正书宋_GBK" panose="02000000000000000000" charset="-122"/>
                </a:endParaRPr>
              </a:p>
            </p:txBody>
          </p:sp>
        </p:grpSp>
        <p:pic>
          <p:nvPicPr>
            <p:cNvPr id="62" name="图片 61" descr="/home/ep/Desktop/QAK3-MM-1.pngQAK3-MM-1"/>
            <p:cNvPicPr>
              <a:picLocks noChangeAspect="1"/>
            </p:cNvPicPr>
            <p:nvPr/>
          </p:nvPicPr>
          <p:blipFill>
            <a:blip r:embed="rId1"/>
            <a:stretch>
              <a:fillRect/>
            </a:stretch>
          </p:blipFill>
          <p:spPr>
            <a:xfrm>
              <a:off x="11293" y="3185"/>
              <a:ext cx="4680" cy="2233"/>
            </a:xfrm>
            <a:prstGeom prst="rect">
              <a:avLst/>
            </a:prstGeom>
            <a:noFill/>
            <a:ln w="9525">
              <a:noFill/>
            </a:ln>
          </p:spPr>
        </p:pic>
      </p:grpSp>
      <p:sp>
        <p:nvSpPr>
          <p:cNvPr id="13" name="任意多边形 12"/>
          <p:cNvSpPr/>
          <p:nvPr/>
        </p:nvSpPr>
        <p:spPr>
          <a:xfrm flipH="1">
            <a:off x="11073765" y="6014720"/>
            <a:ext cx="1104265" cy="782955"/>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10160">
                <a:solidFill>
                  <a:schemeClr val="accent5"/>
                </a:solidFill>
                <a:prstDash val="solid"/>
              </a:ln>
              <a:solidFill>
                <a:srgbClr val="FFFFFF"/>
              </a:solidFill>
              <a:effectLst/>
              <a:sym typeface="+mn-ea"/>
            </a:endParaRPr>
          </a:p>
        </p:txBody>
      </p:sp>
      <p:sp>
        <p:nvSpPr>
          <p:cNvPr id="14" name="流程图: 库存数据 13"/>
          <p:cNvSpPr/>
          <p:nvPr/>
        </p:nvSpPr>
        <p:spPr>
          <a:xfrm>
            <a:off x="7567295" y="6009005"/>
            <a:ext cx="1221105" cy="78867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3" name="任意多边形 2"/>
          <p:cNvSpPr/>
          <p:nvPr/>
        </p:nvSpPr>
        <p:spPr>
          <a:xfrm>
            <a:off x="38100" y="4939665"/>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grpSp>
        <p:nvGrpSpPr>
          <p:cNvPr id="6" name="组合 5"/>
          <p:cNvGrpSpPr/>
          <p:nvPr/>
        </p:nvGrpSpPr>
        <p:grpSpPr>
          <a:xfrm>
            <a:off x="1480185" y="4940935"/>
            <a:ext cx="9645650" cy="1856740"/>
            <a:chOff x="2337" y="7798"/>
            <a:chExt cx="15190" cy="2924"/>
          </a:xfrm>
        </p:grpSpPr>
        <p:sp>
          <p:nvSpPr>
            <p:cNvPr id="26" name="流程图: 库存数据 25"/>
            <p:cNvSpPr/>
            <p:nvPr/>
          </p:nvSpPr>
          <p:spPr>
            <a:xfrm flipH="1">
              <a:off x="5582"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7" name="流程图: 库存数据 26"/>
            <p:cNvSpPr/>
            <p:nvPr/>
          </p:nvSpPr>
          <p:spPr>
            <a:xfrm flipH="1">
              <a:off x="10088" y="7798"/>
              <a:ext cx="2516" cy="1212"/>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12496" y="7798"/>
              <a:ext cx="2439" cy="121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14827" y="7798"/>
              <a:ext cx="2510" cy="121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(DIN)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1" name="流程图: 库存数据 10"/>
            <p:cNvSpPr/>
            <p:nvPr/>
          </p:nvSpPr>
          <p:spPr>
            <a:xfrm>
              <a:off x="2337" y="9480"/>
              <a:ext cx="1923" cy="1242"/>
            </a:xfrm>
            <a:prstGeom prst="flowChartOnlineStorage">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N</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2" name="流程图: 库存数据 11"/>
            <p:cNvSpPr/>
            <p:nvPr/>
          </p:nvSpPr>
          <p:spPr>
            <a:xfrm>
              <a:off x="4178" y="9480"/>
              <a:ext cx="1923" cy="124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5" name="流程图: 库存数据 14"/>
            <p:cNvSpPr/>
            <p:nvPr/>
          </p:nvSpPr>
          <p:spPr>
            <a:xfrm>
              <a:off x="6019" y="9480"/>
              <a:ext cx="1923" cy="1242"/>
            </a:xfrm>
            <a:prstGeom prst="flowChartOnlineStorag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TNC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6" name="流程图: 库存数据 15"/>
            <p:cNvSpPr/>
            <p:nvPr/>
          </p:nvSpPr>
          <p:spPr>
            <a:xfrm>
              <a:off x="7860" y="9480"/>
              <a:ext cx="2038" cy="124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ym typeface="+mn-ea"/>
                </a:rPr>
                <a:t>SSMP</a:t>
              </a:r>
              <a:endParaRPr lang="en-US" altLang="zh-CN" sz="18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7" name="流程图: 库存数据 16"/>
            <p:cNvSpPr/>
            <p:nvPr/>
          </p:nvSpPr>
          <p:spPr>
            <a:xfrm>
              <a:off x="9816" y="9480"/>
              <a:ext cx="2189" cy="1242"/>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8" name="流程图: 库存数据 17"/>
            <p:cNvSpPr/>
            <p:nvPr/>
          </p:nvSpPr>
          <p:spPr>
            <a:xfrm>
              <a:off x="13764" y="9480"/>
              <a:ext cx="1923" cy="1242"/>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BNC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9" name="流程图: 库存数据 18"/>
            <p:cNvSpPr/>
            <p:nvPr/>
          </p:nvSpPr>
          <p:spPr>
            <a:xfrm flipH="1">
              <a:off x="3246" y="7798"/>
              <a:ext cx="2444"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1.00</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流程图: 库存数据 19"/>
            <p:cNvSpPr/>
            <p:nvPr/>
          </p:nvSpPr>
          <p:spPr>
            <a:xfrm flipH="1">
              <a:off x="7835"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1" name="组合 20"/>
            <p:cNvGrpSpPr/>
            <p:nvPr/>
          </p:nvGrpSpPr>
          <p:grpSpPr>
            <a:xfrm>
              <a:off x="15605" y="9480"/>
              <a:ext cx="1922" cy="1242"/>
              <a:chOff x="15900" y="9489"/>
              <a:chExt cx="1922" cy="1242"/>
            </a:xfrm>
          </p:grpSpPr>
          <p:sp>
            <p:nvSpPr>
              <p:cNvPr id="39" name="流程图: 库存数据 38"/>
              <p:cNvSpPr/>
              <p:nvPr/>
            </p:nvSpPr>
            <p:spPr>
              <a:xfrm>
                <a:off x="15900" y="9489"/>
                <a:ext cx="1923" cy="124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6600">
                    <a:solidFill>
                      <a:schemeClr val="accent2"/>
                    </a:solidFill>
                    <a:prstDash val="solid"/>
                  </a:ln>
                  <a:solidFill>
                    <a:schemeClr val="bg2"/>
                  </a:solidFill>
                  <a:effectLst/>
                  <a:sym typeface="+mn-ea"/>
                </a:endParaRPr>
              </a:p>
            </p:txBody>
          </p:sp>
          <p:sp>
            <p:nvSpPr>
              <p:cNvPr id="40" name="文本框 39"/>
              <p:cNvSpPr txBox="1"/>
              <p:nvPr/>
            </p:nvSpPr>
            <p:spPr>
              <a:xfrm>
                <a:off x="16175" y="9796"/>
                <a:ext cx="1155" cy="628"/>
              </a:xfrm>
              <a:prstGeom prst="rect">
                <a:avLst/>
              </a:prstGeom>
              <a:noFill/>
            </p:spPr>
            <p:txBody>
              <a:bodyPr wrap="none" rtlCol="0">
                <a:spAutoFit/>
              </a:bodyPr>
              <a:p>
                <a:r>
                  <a:rPr lang="en-US" altLang="zh-CN" sz="2000" b="1"/>
                  <a:t>SMP</a:t>
                </a:r>
                <a:endParaRPr lang="en-US" altLang="zh-CN" sz="2000" b="1"/>
              </a:p>
            </p:txBody>
          </p:sp>
        </p:grpSp>
      </p:grpSp>
      <p:sp>
        <p:nvSpPr>
          <p:cNvPr id="43" name="文本框 42"/>
          <p:cNvSpPr txBox="1"/>
          <p:nvPr/>
        </p:nvSpPr>
        <p:spPr>
          <a:xfrm>
            <a:off x="974725" y="3907155"/>
            <a:ext cx="2989580" cy="398780"/>
          </a:xfrm>
          <a:prstGeom prst="rect">
            <a:avLst/>
          </a:prstGeom>
          <a:noFill/>
        </p:spPr>
        <p:txBody>
          <a:bodyPr wrap="none" rtlCol="0">
            <a:spAutoFit/>
          </a:bodyPr>
          <a:p>
            <a:pPr algn="l"/>
            <a:r>
              <a:rPr lang="en-US" altLang="zh-CN" sz="2000">
                <a:latin typeface="+mj-lt"/>
                <a:cs typeface="+mj-lt"/>
                <a:sym typeface="+mn-ea"/>
              </a:rPr>
              <a:t>* NMD adapter is avaible</a:t>
            </a:r>
            <a:endParaRPr lang="en-US" altLang="zh-CN" sz="2000">
              <a:solidFill>
                <a:schemeClr val="bg2"/>
              </a:solidFill>
              <a:latin typeface="+mj-lt"/>
              <a:cs typeface="+mj-l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p:txBody>
          <a:bodyPr anchor="ctr"/>
          <a:p>
            <a:pPr algn="r" fontAlgn="base"/>
            <a:r>
              <a:rPr lang="zh-CN" altLang="zh-CN" sz="4000" strike="noStrike" noProof="1">
                <a:effectLst>
                  <a:outerShdw blurRad="38100" dist="25400" dir="5400000" algn="ctr" rotWithShape="0">
                    <a:srgbClr val="6E747A">
                      <a:alpha val="43000"/>
                    </a:srgbClr>
                  </a:outerShdw>
                </a:effectLst>
                <a:sym typeface="+mn-ea"/>
              </a:rPr>
              <a:t> </a:t>
            </a:r>
            <a:r>
              <a:rPr lang="en-US" altLang="zh-CN" sz="4000" strike="noStrike" noProof="1">
                <a:effectLst>
                  <a:outerShdw blurRad="38100" dist="25400" dir="5400000" algn="ctr" rotWithShape="0">
                    <a:srgbClr val="6E747A">
                      <a:alpha val="43000"/>
                    </a:srgbClr>
                  </a:outerShdw>
                </a:effectLst>
                <a:sym typeface="+mn-ea"/>
              </a:rPr>
              <a:t> </a:t>
            </a:r>
            <a:r>
              <a:rPr lang="en-US" altLang="en-US" sz="4000" strike="noStrike" noProof="1">
                <a:effectLst>
                  <a:outerShdw blurRad="38100" dist="25400" dir="5400000" algn="ctr" rotWithShape="0">
                    <a:srgbClr val="6E747A">
                      <a:alpha val="43000"/>
                    </a:srgbClr>
                  </a:outerShdw>
                </a:effectLst>
                <a:sym typeface="+mn-ea"/>
              </a:rPr>
              <a:t>Waveguide Products</a:t>
            </a:r>
            <a:endParaRPr lang="en-US" altLang="en-US" sz="4000" strike="noStrike" noProof="1">
              <a:effectLst>
                <a:outerShdw blurRad="38100" dist="25400" dir="5400000" algn="ctr" rotWithShape="0">
                  <a:srgbClr val="6E747A">
                    <a:alpha val="43000"/>
                  </a:srgbClr>
                </a:outerShdw>
              </a:effectLst>
              <a:sym typeface="+mn-ea"/>
            </a:endParaRPr>
          </a:p>
        </p:txBody>
      </p:sp>
      <p:sp>
        <p:nvSpPr>
          <p:cNvPr id="28" name="文本框 27"/>
          <p:cNvSpPr txBox="1"/>
          <p:nvPr/>
        </p:nvSpPr>
        <p:spPr>
          <a:xfrm>
            <a:off x="515620" y="1269365"/>
            <a:ext cx="6462395" cy="4523105"/>
          </a:xfrm>
          <a:prstGeom prst="rect">
            <a:avLst/>
          </a:prstGeom>
          <a:noFill/>
        </p:spPr>
        <p:txBody>
          <a:bodyPr wrap="square" rtlCol="0">
            <a:spAutoFit/>
          </a:bodyPr>
          <a:p>
            <a:pPr marL="342900" indent="-342900" algn="l">
              <a:lnSpc>
                <a:spcPct val="150000"/>
              </a:lnSpc>
              <a:buFont typeface="Arial" panose="020B0604020202020204" pitchFamily="34" charset="0"/>
              <a:buChar char="•"/>
            </a:pPr>
            <a:r>
              <a:rPr lang="en-US" altLang="zh-CN" sz="2400">
                <a:latin typeface="+mj-lt"/>
                <a:cs typeface="+mj-lt"/>
              </a:rPr>
              <a:t>Flexible Waveguide</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Waveguide Bends</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Pressure Windows</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Waveguide Twists </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Waveguide Transitions</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Waveguide Straight Sections</a:t>
            </a:r>
            <a:endParaRPr lang="en-US" altLang="zh-CN" sz="2400">
              <a:latin typeface="+mj-lt"/>
              <a:cs typeface="+mj-lt"/>
            </a:endParaRPr>
          </a:p>
          <a:p>
            <a:pPr marL="342900" indent="-342900" algn="l">
              <a:lnSpc>
                <a:spcPct val="150000"/>
              </a:lnSpc>
              <a:buFont typeface="Arial" panose="020B0604020202020204" pitchFamily="34" charset="0"/>
              <a:buChar char="•"/>
            </a:pPr>
            <a:r>
              <a:rPr lang="en-US" altLang="zh-CN" sz="2400">
                <a:latin typeface="+mj-lt"/>
                <a:cs typeface="+mj-lt"/>
              </a:rPr>
              <a:t>Magic Tee</a:t>
            </a:r>
            <a:endParaRPr lang="en-US" altLang="zh-CN" sz="2400">
              <a:latin typeface="+mj-lt"/>
              <a:cs typeface="+mj-lt"/>
            </a:endParaRPr>
          </a:p>
          <a:p>
            <a:pPr marL="342900" indent="-342900" algn="l">
              <a:lnSpc>
                <a:spcPct val="150000"/>
              </a:lnSpc>
              <a:buClrTx/>
              <a:buSzTx/>
              <a:buFont typeface="Arial" panose="020B0604020202020204" pitchFamily="34" charset="0"/>
              <a:buChar char="•"/>
            </a:pPr>
            <a:r>
              <a:rPr lang="en-US" altLang="zh-CN" sz="2400">
                <a:latin typeface="+mj-lt"/>
                <a:cs typeface="+mj-lt"/>
                <a:sym typeface="+mn-ea"/>
              </a:rPr>
              <a:t>Waveguide to Coaxial adapters</a:t>
            </a:r>
            <a:endParaRPr lang="en-US" altLang="zh-CN" sz="2400">
              <a:latin typeface="+mj-lt"/>
              <a:cs typeface="+mj-lt"/>
              <a:sym typeface="+mn-ea"/>
            </a:endParaRPr>
          </a:p>
        </p:txBody>
      </p:sp>
      <p:grpSp>
        <p:nvGrpSpPr>
          <p:cNvPr id="7" name="组合 6"/>
          <p:cNvGrpSpPr/>
          <p:nvPr/>
        </p:nvGrpSpPr>
        <p:grpSpPr>
          <a:xfrm>
            <a:off x="7317740" y="1353820"/>
            <a:ext cx="4058920" cy="2707640"/>
            <a:chOff x="11524" y="1968"/>
            <a:chExt cx="6392" cy="4264"/>
          </a:xfrm>
        </p:grpSpPr>
        <p:sp>
          <p:nvSpPr>
            <p:cNvPr id="4" name="圆角矩形 3"/>
            <p:cNvSpPr/>
            <p:nvPr/>
          </p:nvSpPr>
          <p:spPr>
            <a:xfrm>
              <a:off x="11524" y="1968"/>
              <a:ext cx="6392" cy="4117"/>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5" name="图片 4" descr="/home/qwv/Desktop/QWCA-28-KF-R-4（1）.pngQWCA-28-KF-R-4（1）"/>
            <p:cNvPicPr>
              <a:picLocks noChangeAspect="1"/>
            </p:cNvPicPr>
            <p:nvPr/>
          </p:nvPicPr>
          <p:blipFill>
            <a:blip r:embed="rId1"/>
            <a:srcRect l="12" t="-12" r="12" b="12"/>
            <a:stretch>
              <a:fillRect/>
            </a:stretch>
          </p:blipFill>
          <p:spPr>
            <a:xfrm>
              <a:off x="12261" y="2139"/>
              <a:ext cx="4918" cy="4093"/>
            </a:xfrm>
            <a:prstGeom prst="rect">
              <a:avLst/>
            </a:prstGeom>
          </p:spPr>
        </p:pic>
      </p:grpSp>
      <p:sp>
        <p:nvSpPr>
          <p:cNvPr id="10" name="五边形 9"/>
          <p:cNvSpPr/>
          <p:nvPr/>
        </p:nvSpPr>
        <p:spPr>
          <a:xfrm>
            <a:off x="0" y="5948680"/>
            <a:ext cx="269303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Waveguide Size</a:t>
            </a:r>
            <a:endParaRPr lang="en-US" altLang="zh-CN" sz="2400" b="1" strike="noStrike" noProof="1">
              <a:ln w="10160">
                <a:solidFill>
                  <a:schemeClr val="accent5"/>
                </a:solidFill>
                <a:prstDash val="solid"/>
              </a:ln>
              <a:solidFill>
                <a:srgbClr val="FFFFFF"/>
              </a:solidFill>
              <a:effectLst/>
              <a:sym typeface="+mn-ea"/>
            </a:endParaRPr>
          </a:p>
        </p:txBody>
      </p:sp>
      <p:sp>
        <p:nvSpPr>
          <p:cNvPr id="2" name="文本框 1"/>
          <p:cNvSpPr txBox="1"/>
          <p:nvPr/>
        </p:nvSpPr>
        <p:spPr>
          <a:xfrm>
            <a:off x="3035935" y="6106795"/>
            <a:ext cx="3020695" cy="521970"/>
          </a:xfrm>
          <a:prstGeom prst="rect">
            <a:avLst/>
          </a:prstGeom>
          <a:noFill/>
        </p:spPr>
        <p:txBody>
          <a:bodyPr wrap="none" rtlCol="0">
            <a:spAutoFit/>
          </a:bodyPr>
          <a:p>
            <a:r>
              <a:rPr lang="en-US" altLang="zh-CN" sz="2800"/>
              <a:t>WR1150 to WR10</a:t>
            </a:r>
            <a:endParaRPr lang="en-US" altLang="zh-C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7105" name="标题 1"/>
          <p:cNvSpPr>
            <a:spLocks noGrp="1"/>
          </p:cNvSpPr>
          <p:nvPr>
            <p:ph type="title"/>
          </p:nvPr>
        </p:nvSpPr>
        <p:spPr/>
        <p:txBody>
          <a:bodyPr anchor="ctr"/>
          <a:p>
            <a:pPr fontAlgn="base"/>
            <a:r>
              <a:rPr lang="en-US" altLang="zh-CN" sz="4000" strike="noStrike" noProof="1">
                <a:effectLst>
                  <a:outerShdw blurRad="38100" dist="25400" dir="5400000" algn="ctr" rotWithShape="0">
                    <a:srgbClr val="6E747A">
                      <a:alpha val="43000"/>
                    </a:srgbClr>
                  </a:outerShdw>
                </a:effectLst>
              </a:rPr>
              <a:t>Attenuators</a:t>
            </a:r>
            <a:endParaRPr lang="en-US" altLang="zh-CN" sz="4000" strike="noStrike" noProof="1">
              <a:effectLst>
                <a:outerShdw blurRad="38100" dist="25400" dir="5400000" algn="ctr" rotWithShape="0">
                  <a:srgbClr val="6E747A">
                    <a:alpha val="43000"/>
                  </a:srgbClr>
                </a:outerShdw>
              </a:effectLst>
            </a:endParaRPr>
          </a:p>
        </p:txBody>
      </p:sp>
      <p:sp>
        <p:nvSpPr>
          <p:cNvPr id="12" name="文本框 11"/>
          <p:cNvSpPr txBox="1"/>
          <p:nvPr/>
        </p:nvSpPr>
        <p:spPr>
          <a:xfrm>
            <a:off x="251460" y="1449070"/>
            <a:ext cx="8947150" cy="3784600"/>
          </a:xfrm>
          <a:prstGeom prst="rect">
            <a:avLst/>
          </a:prstGeom>
          <a:noFill/>
        </p:spPr>
        <p:txBody>
          <a:bodyPr wrap="none" rtlCol="0">
            <a:spAutoFit/>
          </a:bodyPr>
          <a:p>
            <a:pPr marL="342900" indent="-342900" algn="l">
              <a:buFont typeface="Arial" panose="020B0604020202020204" pitchFamily="34" charset="0"/>
              <a:buChar char="•"/>
            </a:pPr>
            <a:r>
              <a:rPr lang="en-US" altLang="zh-CN" sz="2400" b="1"/>
              <a:t>Fixed Attenuators</a:t>
            </a:r>
            <a:r>
              <a:rPr lang="en-US" altLang="zh-CN" sz="2400"/>
              <a:t>: Up to </a:t>
            </a:r>
            <a:r>
              <a:rPr lang="en-US" altLang="en-US" sz="2400"/>
              <a:t>110</a:t>
            </a:r>
            <a:r>
              <a:rPr lang="en-US" altLang="zh-CN" sz="2400"/>
              <a:t>GHz | 600W @18GHz </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Rotary Stepped Attenuators</a:t>
            </a:r>
            <a:r>
              <a:rPr lang="en-US" altLang="zh-CN" sz="2400"/>
              <a:t>: Up to 40GHz | High Accuracy</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Continuously Variable Attenuators</a:t>
            </a:r>
            <a:r>
              <a:rPr lang="en-US" altLang="zh-CN" sz="2400"/>
              <a:t>: DC-18GHz/0-40dB/10W</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sym typeface="+mn-ea"/>
              </a:rPr>
              <a:t>Digitally controlled Attenuators: </a:t>
            </a:r>
            <a:endParaRPr lang="en-US" altLang="zh-CN" sz="2400">
              <a:sym typeface="+mn-ea"/>
            </a:endParaRPr>
          </a:p>
          <a:p>
            <a:pPr algn="l">
              <a:buFont typeface="Arial" panose="020B0604020202020204" pitchFamily="34" charset="0"/>
            </a:pPr>
            <a:r>
              <a:rPr lang="en-US" altLang="zh-CN" sz="2400">
                <a:sym typeface="+mn-ea"/>
              </a:rPr>
              <a:t>    40GHz | 0.25dB Step | Customization Available</a:t>
            </a:r>
            <a:endParaRPr lang="en-US" altLang="zh-CN" sz="2400">
              <a:sym typeface="+mn-ea"/>
            </a:endParaRPr>
          </a:p>
          <a:p>
            <a:pPr algn="l">
              <a:buFont typeface="Arial" panose="020B0604020202020204" pitchFamily="34" charset="0"/>
            </a:pPr>
            <a:endParaRPr lang="en-US" altLang="zh-CN" sz="2400" b="1">
              <a:latin typeface="+mj-lt"/>
              <a:cs typeface="+mj-lt"/>
              <a:sym typeface="+mn-ea"/>
            </a:endParaRPr>
          </a:p>
          <a:p>
            <a:pPr marL="342900" indent="-342900" algn="l">
              <a:buFont typeface="Arial" panose="020B0604020202020204" pitchFamily="34" charset="0"/>
              <a:buChar char="•"/>
            </a:pPr>
            <a:r>
              <a:rPr lang="en-US" altLang="zh-CN" sz="2400" b="1">
                <a:latin typeface="+mj-lt"/>
                <a:cs typeface="+mj-lt"/>
              </a:rPr>
              <a:t>Voltage Controlled Attenuators</a:t>
            </a:r>
            <a:r>
              <a:rPr lang="zh-CN" altLang="en-US" sz="2400" b="1">
                <a:latin typeface="+mj-lt"/>
                <a:cs typeface="+mj-lt"/>
              </a:rPr>
              <a:t>：</a:t>
            </a:r>
            <a:r>
              <a:rPr lang="en-US" altLang="zh-CN" sz="2400">
                <a:latin typeface="+mj-lt"/>
                <a:cs typeface="+mj-lt"/>
              </a:rPr>
              <a:t>0.1-40GHz</a:t>
            </a:r>
            <a:endParaRPr lang="en-US" altLang="zh-CN" sz="2400">
              <a:latin typeface="+mj-lt"/>
              <a:cs typeface="+mj-lt"/>
              <a:sym typeface="+mn-ea"/>
            </a:endParaRPr>
          </a:p>
        </p:txBody>
      </p:sp>
      <p:sp>
        <p:nvSpPr>
          <p:cNvPr id="10" name="五边形 9"/>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Attenuators</a:t>
            </a:r>
            <a:endParaRPr lang="en-US" altLang="zh-CN" sz="2400" b="1" strike="noStrike" noProof="1">
              <a:ln w="10160">
                <a:solidFill>
                  <a:schemeClr val="accent5"/>
                </a:solidFill>
                <a:prstDash val="solid"/>
              </a:ln>
              <a:solidFill>
                <a:srgbClr val="FFFFFF"/>
              </a:solidFill>
              <a:effectLst/>
              <a:sym typeface="+mn-ea"/>
            </a:endParaRPr>
          </a:p>
        </p:txBody>
      </p:sp>
      <p:grpSp>
        <p:nvGrpSpPr>
          <p:cNvPr id="3" name="组合 2"/>
          <p:cNvGrpSpPr/>
          <p:nvPr/>
        </p:nvGrpSpPr>
        <p:grpSpPr>
          <a:xfrm>
            <a:off x="9004935" y="1133475"/>
            <a:ext cx="2466975" cy="4963795"/>
            <a:chOff x="14181" y="1785"/>
            <a:chExt cx="3885" cy="7817"/>
          </a:xfrm>
        </p:grpSpPr>
        <p:pic>
          <p:nvPicPr>
            <p:cNvPr id="6" name="图片 5"/>
            <p:cNvPicPr>
              <a:picLocks noChangeAspect="1"/>
            </p:cNvPicPr>
            <p:nvPr/>
          </p:nvPicPr>
          <p:blipFill>
            <a:blip r:embed="rId1"/>
            <a:stretch>
              <a:fillRect/>
            </a:stretch>
          </p:blipFill>
          <p:spPr>
            <a:xfrm rot="1260000">
              <a:off x="14660" y="4629"/>
              <a:ext cx="2929" cy="2564"/>
            </a:xfrm>
            <a:prstGeom prst="rect">
              <a:avLst/>
            </a:prstGeom>
          </p:spPr>
        </p:pic>
        <p:pic>
          <p:nvPicPr>
            <p:cNvPr id="2" name="图片 1" descr="QFA18K2-12.4-40-N-1"/>
            <p:cNvPicPr>
              <a:picLocks noChangeAspect="1"/>
            </p:cNvPicPr>
            <p:nvPr/>
          </p:nvPicPr>
          <p:blipFill>
            <a:blip r:embed="rId2"/>
            <a:stretch>
              <a:fillRect/>
            </a:stretch>
          </p:blipFill>
          <p:spPr>
            <a:xfrm>
              <a:off x="14181" y="1785"/>
              <a:ext cx="3885" cy="2563"/>
            </a:xfrm>
            <a:prstGeom prst="rect">
              <a:avLst/>
            </a:prstGeom>
          </p:spPr>
        </p:pic>
        <p:pic>
          <p:nvPicPr>
            <p:cNvPr id="5" name="图片 4" descr="/home/qwv/Documents/公司资料/Qualwave/产品图片PNG/QDA01026306.pngQDA01026306"/>
            <p:cNvPicPr>
              <a:picLocks noChangeAspect="1"/>
            </p:cNvPicPr>
            <p:nvPr/>
          </p:nvPicPr>
          <p:blipFill>
            <a:blip r:embed="rId3"/>
            <a:srcRect/>
            <a:stretch>
              <a:fillRect/>
            </a:stretch>
          </p:blipFill>
          <p:spPr>
            <a:xfrm>
              <a:off x="14976" y="7247"/>
              <a:ext cx="2774" cy="235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7105" name="标题 1"/>
          <p:cNvSpPr>
            <a:spLocks noGrp="1"/>
          </p:cNvSpPr>
          <p:nvPr>
            <p:ph type="title"/>
          </p:nvPr>
        </p:nvSpPr>
        <p:spPr/>
        <p:txBody>
          <a:bodyPr anchor="ctr"/>
          <a:p>
            <a:pPr fontAlgn="base"/>
            <a:r>
              <a:rPr lang="zh-CN" altLang="zh-CN" sz="4000" strike="noStrike" noProof="1">
                <a:effectLst>
                  <a:outerShdw blurRad="38100" dist="25400" dir="5400000" algn="ctr" rotWithShape="0">
                    <a:srgbClr val="6E747A">
                      <a:alpha val="43000"/>
                    </a:srgbClr>
                  </a:outerShdw>
                </a:effectLst>
              </a:rPr>
              <a:t>Terminations</a:t>
            </a:r>
            <a:endParaRPr lang="zh-CN" altLang="zh-CN" sz="4000" strike="noStrike" noProof="1">
              <a:effectLst>
                <a:outerShdw blurRad="38100" dist="25400" dir="5400000" algn="ctr" rotWithShape="0">
                  <a:srgbClr val="6E747A">
                    <a:alpha val="43000"/>
                  </a:srgbClr>
                </a:outerShdw>
              </a:effectLst>
            </a:endParaRPr>
          </a:p>
        </p:txBody>
      </p:sp>
      <p:sp>
        <p:nvSpPr>
          <p:cNvPr id="10" name="五边形 9"/>
          <p:cNvSpPr/>
          <p:nvPr/>
        </p:nvSpPr>
        <p:spPr>
          <a:xfrm>
            <a:off x="-9525" y="570420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Terminations</a:t>
            </a:r>
            <a:endParaRPr lang="en-US" altLang="zh-CN" sz="2400" b="1" strike="noStrike" noProof="1">
              <a:ln w="10160">
                <a:solidFill>
                  <a:schemeClr val="accent5"/>
                </a:solidFill>
                <a:prstDash val="solid"/>
              </a:ln>
              <a:solidFill>
                <a:srgbClr val="FFFFFF"/>
              </a:solidFill>
              <a:effectLst/>
              <a:sym typeface="+mn-ea"/>
            </a:endParaRPr>
          </a:p>
        </p:txBody>
      </p:sp>
      <p:sp>
        <p:nvSpPr>
          <p:cNvPr id="2" name="文本框 1"/>
          <p:cNvSpPr txBox="1"/>
          <p:nvPr/>
        </p:nvSpPr>
        <p:spPr>
          <a:xfrm>
            <a:off x="173355" y="1637030"/>
            <a:ext cx="8332470" cy="2306955"/>
          </a:xfrm>
          <a:prstGeom prst="rect">
            <a:avLst/>
          </a:prstGeom>
          <a:noFill/>
        </p:spPr>
        <p:txBody>
          <a:bodyPr wrap="square" rtlCol="0">
            <a:spAutoFit/>
          </a:bodyPr>
          <a:p>
            <a:pPr marL="342900" indent="-342900" algn="l">
              <a:buFont typeface="Arial" panose="020B0604020202020204" pitchFamily="34" charset="0"/>
              <a:buChar char="•"/>
            </a:pPr>
            <a:r>
              <a:rPr lang="en-US" altLang="zh-CN" sz="2400" b="1"/>
              <a:t>Coaxial Termination</a:t>
            </a:r>
            <a:r>
              <a:rPr lang="en-US" altLang="en-US" sz="2400" b="1"/>
              <a:t>s</a:t>
            </a:r>
            <a:r>
              <a:rPr lang="en-US" altLang="zh-CN" sz="2400"/>
              <a:t>: </a:t>
            </a:r>
            <a:endParaRPr lang="en-US" altLang="zh-CN" sz="2400"/>
          </a:p>
          <a:p>
            <a:pPr algn="l">
              <a:buFont typeface="Arial" panose="020B0604020202020204" pitchFamily="34" charset="0"/>
            </a:pPr>
            <a:r>
              <a:rPr lang="en-US" altLang="zh-CN" sz="2400"/>
              <a:t>    Up to110GHz | Up to </a:t>
            </a:r>
            <a:r>
              <a:rPr lang="en-US" altLang="zh-CN" sz="2400">
                <a:solidFill>
                  <a:schemeClr val="bg2"/>
                </a:solidFill>
                <a:sym typeface="方正书宋_GBK" panose="02000000000000000000" charset="-122"/>
              </a:rPr>
              <a:t>600W@18GHz</a:t>
            </a:r>
            <a:endParaRPr lang="en-US" altLang="zh-CN" sz="28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Waveguide Termination</a:t>
            </a:r>
            <a:r>
              <a:rPr lang="en-US" altLang="en-US" sz="2400" b="1"/>
              <a:t>s: </a:t>
            </a:r>
            <a:r>
              <a:rPr lang="en-US" altLang="en-US" sz="2400"/>
              <a:t>1.13~75.8GHz</a:t>
            </a:r>
            <a:endParaRPr lang="en-US" altLang="en-US" sz="2400"/>
          </a:p>
          <a:p>
            <a:pPr algn="l"/>
            <a:r>
              <a:rPr lang="en-US" altLang="en-US" sz="2400"/>
              <a:t>    WR-1150 ~ WR-10 | 5W ~ 2500W</a:t>
            </a:r>
            <a:endParaRPr lang="en-US" altLang="en-US" sz="2400"/>
          </a:p>
          <a:p>
            <a:pPr algn="l"/>
            <a:r>
              <a:rPr lang="en-US" altLang="zh-CN" sz="2400"/>
              <a:t>    	</a:t>
            </a:r>
            <a:endParaRPr lang="en-US" altLang="zh-CN" sz="2400"/>
          </a:p>
        </p:txBody>
      </p:sp>
      <p:grpSp>
        <p:nvGrpSpPr>
          <p:cNvPr id="14" name="组合 13"/>
          <p:cNvGrpSpPr/>
          <p:nvPr/>
        </p:nvGrpSpPr>
        <p:grpSpPr>
          <a:xfrm>
            <a:off x="8238490" y="1223645"/>
            <a:ext cx="3293745" cy="2522220"/>
            <a:chOff x="11219" y="2649"/>
            <a:chExt cx="6318" cy="4838"/>
          </a:xfrm>
        </p:grpSpPr>
        <p:sp>
          <p:nvSpPr>
            <p:cNvPr id="6" name="圆角矩形 5"/>
            <p:cNvSpPr/>
            <p:nvPr/>
          </p:nvSpPr>
          <p:spPr>
            <a:xfrm>
              <a:off x="11219" y="2649"/>
              <a:ext cx="6318" cy="41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8" name="组合 5"/>
            <p:cNvGrpSpPr/>
            <p:nvPr/>
          </p:nvGrpSpPr>
          <p:grpSpPr>
            <a:xfrm>
              <a:off x="11431" y="6585"/>
              <a:ext cx="5895" cy="902"/>
              <a:chOff x="4010" y="4658"/>
              <a:chExt cx="3130" cy="1695"/>
            </a:xfrm>
          </p:grpSpPr>
          <p:sp>
            <p:nvSpPr>
              <p:cNvPr id="9" name="圆角矩形 8"/>
              <p:cNvSpPr/>
              <p:nvPr/>
            </p:nvSpPr>
            <p:spPr>
              <a:xfrm>
                <a:off x="4010" y="4658"/>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 name="文本框 11"/>
              <p:cNvSpPr txBox="1"/>
              <p:nvPr/>
            </p:nvSpPr>
            <p:spPr>
              <a:xfrm>
                <a:off x="4010" y="4857"/>
                <a:ext cx="3130" cy="143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FCT18K1 (18GHz, 100W)</a:t>
                </a:r>
                <a:endParaRPr lang="en-US" altLang="zh-CN" sz="2000">
                  <a:latin typeface="Arial" panose="020B0604020202020204" pitchFamily="34" charset="0"/>
                  <a:ea typeface="方正书宋_GBK" panose="02000000000000000000" charset="-122"/>
                </a:endParaRPr>
              </a:p>
            </p:txBody>
          </p:sp>
        </p:grpSp>
        <p:pic>
          <p:nvPicPr>
            <p:cNvPr id="5" name="图片 4" descr="/home/qwv/Desktop/图片/QCT18K1.pngQCT18K1"/>
            <p:cNvPicPr>
              <a:picLocks noChangeAspect="1"/>
            </p:cNvPicPr>
            <p:nvPr/>
          </p:nvPicPr>
          <p:blipFill>
            <a:blip r:embed="rId1"/>
            <a:srcRect/>
            <a:stretch>
              <a:fillRect/>
            </a:stretch>
          </p:blipFill>
          <p:spPr>
            <a:xfrm>
              <a:off x="11732" y="2897"/>
              <a:ext cx="4782" cy="3692"/>
            </a:xfrm>
            <a:prstGeom prst="rect">
              <a:avLst/>
            </a:prstGeom>
          </p:spPr>
        </p:pic>
      </p:grpSp>
      <p:grpSp>
        <p:nvGrpSpPr>
          <p:cNvPr id="16" name="组合 15"/>
          <p:cNvGrpSpPr/>
          <p:nvPr/>
        </p:nvGrpSpPr>
        <p:grpSpPr>
          <a:xfrm>
            <a:off x="8179435" y="4315460"/>
            <a:ext cx="3566160" cy="2342515"/>
            <a:chOff x="12881" y="6796"/>
            <a:chExt cx="5616" cy="3689"/>
          </a:xfrm>
        </p:grpSpPr>
        <p:sp>
          <p:nvSpPr>
            <p:cNvPr id="3" name="圆角矩形 2"/>
            <p:cNvSpPr/>
            <p:nvPr/>
          </p:nvSpPr>
          <p:spPr>
            <a:xfrm>
              <a:off x="12881" y="6796"/>
              <a:ext cx="5615" cy="32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7" name="组合 5"/>
            <p:cNvGrpSpPr/>
            <p:nvPr/>
          </p:nvGrpSpPr>
          <p:grpSpPr>
            <a:xfrm>
              <a:off x="13343" y="9775"/>
              <a:ext cx="5154" cy="711"/>
              <a:chOff x="4010" y="4658"/>
              <a:chExt cx="3130" cy="1707"/>
            </a:xfrm>
          </p:grpSpPr>
          <p:sp>
            <p:nvSpPr>
              <p:cNvPr id="11" name="圆角矩形 10"/>
              <p:cNvSpPr/>
              <p:nvPr/>
            </p:nvSpPr>
            <p:spPr>
              <a:xfrm>
                <a:off x="4010" y="4658"/>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2" name="文本框 11"/>
              <p:cNvSpPr txBox="1"/>
              <p:nvPr/>
            </p:nvSpPr>
            <p:spPr>
              <a:xfrm>
                <a:off x="4010" y="4857"/>
                <a:ext cx="3130" cy="1508"/>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FWT3440 (WR34, 40W)</a:t>
                </a:r>
                <a:endParaRPr lang="en-US" altLang="zh-CN" sz="2000">
                  <a:latin typeface="Arial" panose="020B0604020202020204" pitchFamily="34" charset="0"/>
                  <a:ea typeface="方正书宋_GBK" panose="02000000000000000000" charset="-122"/>
                </a:endParaRPr>
              </a:p>
            </p:txBody>
          </p:sp>
        </p:grpSp>
        <p:pic>
          <p:nvPicPr>
            <p:cNvPr id="15" name="图片 14" descr="lALPJxRxRPjlefLNAkTNA9w_988_580"/>
            <p:cNvPicPr>
              <a:picLocks noChangeAspect="1"/>
            </p:cNvPicPr>
            <p:nvPr/>
          </p:nvPicPr>
          <p:blipFill>
            <a:blip r:embed="rId2"/>
            <a:stretch>
              <a:fillRect/>
            </a:stretch>
          </p:blipFill>
          <p:spPr>
            <a:xfrm>
              <a:off x="13148" y="6796"/>
              <a:ext cx="5082" cy="298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par>
                                <p:cTn id="8" presetID="21" presetClass="entr" presetSubtype="1" fill="hold" nodeType="withEffect">
                                  <p:stCondLst>
                                    <p:cond delay="0"/>
                                  </p:stCondLst>
                                  <p:childTnLst>
                                    <p:set>
                                      <p:cBhvr>
                                        <p:cTn id="9" dur="1000" fill="hold">
                                          <p:stCondLst>
                                            <p:cond delay="0"/>
                                          </p:stCondLst>
                                        </p:cTn>
                                        <p:tgtEl>
                                          <p:spTgt spid="16"/>
                                        </p:tgtEl>
                                        <p:attrNameLst>
                                          <p:attrName>style.visibility</p:attrName>
                                        </p:attrNameLst>
                                      </p:cBhvr>
                                      <p:to>
                                        <p:strVal val="visible"/>
                                      </p:to>
                                    </p:set>
                                    <p:animEffect transition="in" filter="wheel(1)">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2769" name="标题 1"/>
          <p:cNvSpPr>
            <a:spLocks noGrp="1"/>
          </p:cNvSpPr>
          <p:nvPr>
            <p:ph type="title"/>
          </p:nvPr>
        </p:nvSpPr>
        <p:spPr/>
        <p:txBody>
          <a:bodyPr anchor="ctr"/>
          <a:p>
            <a:pPr fontAlgn="base"/>
            <a:r>
              <a:rPr lang="zh-CN" altLang="zh-CN" sz="4000" strike="noStrike" noProof="1">
                <a:effectLst>
                  <a:outerShdw blurRad="38100" dist="25400" dir="5400000" algn="ctr" rotWithShape="0">
                    <a:srgbClr val="6E747A">
                      <a:alpha val="43000"/>
                    </a:srgbClr>
                  </a:outerShdw>
                </a:effectLst>
                <a:sym typeface="方正书宋_GBK" panose="02000000000000000000" charset="-122"/>
              </a:rPr>
              <a:t>Switches</a:t>
            </a:r>
            <a:endParaRPr lang="zh-CN"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7" name="文本框 6"/>
          <p:cNvSpPr txBox="1"/>
          <p:nvPr/>
        </p:nvSpPr>
        <p:spPr>
          <a:xfrm>
            <a:off x="271780" y="1449070"/>
            <a:ext cx="8375015" cy="3784600"/>
          </a:xfrm>
          <a:prstGeom prst="rect">
            <a:avLst/>
          </a:prstGeom>
          <a:noFill/>
        </p:spPr>
        <p:txBody>
          <a:bodyPr wrap="none" rtlCol="0">
            <a:spAutoFit/>
          </a:bodyPr>
          <a:p>
            <a:pPr marL="342900" indent="-342900" algn="l">
              <a:buFont typeface="Arial" panose="020B0604020202020204" pitchFamily="34" charset="0"/>
              <a:buChar char="•"/>
            </a:pPr>
            <a:r>
              <a:rPr lang="en-US" altLang="zh-CN" sz="2400" b="1">
                <a:latin typeface="+mn-lt"/>
                <a:cs typeface="+mn-lt"/>
              </a:rPr>
              <a:t>Pin Diode Switches</a:t>
            </a:r>
            <a:r>
              <a:rPr lang="en-US" altLang="zh-CN" sz="2400">
                <a:latin typeface="+mn-lt"/>
                <a:cs typeface="+mn-lt"/>
              </a:rPr>
              <a:t>: </a:t>
            </a:r>
            <a:endParaRPr lang="en-US" altLang="zh-CN" sz="2400">
              <a:latin typeface="+mn-lt"/>
              <a:cs typeface="+mn-lt"/>
            </a:endParaRPr>
          </a:p>
          <a:p>
            <a:pPr algn="l">
              <a:buFont typeface="Arial" panose="020B0604020202020204" pitchFamily="34" charset="0"/>
            </a:pPr>
            <a:r>
              <a:rPr lang="en-US" altLang="zh-CN" sz="2400">
                <a:latin typeface="+mn-lt"/>
                <a:cs typeface="+mn-lt"/>
              </a:rPr>
              <a:t>    40GHz | 50nS Switching Time | Customization Available</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Coaxial Switches</a:t>
            </a:r>
            <a:r>
              <a:rPr lang="en-US" altLang="zh-CN" sz="2400">
                <a:latin typeface="+mn-lt"/>
                <a:cs typeface="+mn-lt"/>
              </a:rPr>
              <a:t>: </a:t>
            </a:r>
            <a:endParaRPr lang="en-US" altLang="zh-CN" sz="2400">
              <a:latin typeface="+mn-lt"/>
              <a:cs typeface="+mn-lt"/>
            </a:endParaRPr>
          </a:p>
          <a:p>
            <a:pPr algn="l">
              <a:buFont typeface="Arial" panose="020B0604020202020204" pitchFamily="34" charset="0"/>
            </a:pPr>
            <a:r>
              <a:rPr lang="en-US" altLang="zh-CN" sz="2400">
                <a:latin typeface="+mn-lt"/>
                <a:cs typeface="+mn-lt"/>
              </a:rPr>
              <a:t>    110GHz | SPDT-SP12T, DPDT, 2P3T | SP8T@40GHz</a:t>
            </a:r>
            <a:endParaRPr lang="en-US" altLang="zh-CN" sz="2400">
              <a:latin typeface="+mn-lt"/>
              <a:cs typeface="+mn-lt"/>
            </a:endParaRPr>
          </a:p>
          <a:p>
            <a:pPr algn="l">
              <a:buFont typeface="Arial" panose="020B0604020202020204" pitchFamily="34" charset="0"/>
            </a:pPr>
            <a:r>
              <a:rPr lang="en-US" altLang="zh-CN" sz="2400">
                <a:latin typeface="+mn-lt"/>
                <a:cs typeface="+mn-lt"/>
              </a:rPr>
              <a:t>    Extended Temperature: -45~+85 deg.</a:t>
            </a:r>
            <a:endParaRPr lang="en-US" altLang="zh-CN" sz="2400">
              <a:latin typeface="+mn-lt"/>
              <a:cs typeface="+mn-lt"/>
            </a:endParaRPr>
          </a:p>
          <a:p>
            <a:pPr algn="l">
              <a:buFont typeface="Arial" panose="020B0604020202020204" pitchFamily="34" charset="0"/>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Waveguide Switches</a:t>
            </a:r>
            <a:r>
              <a:rPr lang="en-US" altLang="zh-CN" sz="2400">
                <a:latin typeface="+mn-lt"/>
                <a:cs typeface="+mn-lt"/>
              </a:rPr>
              <a:t>: 3.95~110GHz, WR-187 ~ WR-10</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b="1">
                <a:latin typeface="+mn-lt"/>
                <a:cs typeface="+mn-lt"/>
              </a:rPr>
              <a:t>Surface Mount Relay Switches</a:t>
            </a:r>
            <a:r>
              <a:rPr lang="en-US" altLang="zh-CN" sz="2400">
                <a:latin typeface="+mn-lt"/>
                <a:cs typeface="+mn-lt"/>
              </a:rPr>
              <a:t>: DC~18GHz, Small Size.</a:t>
            </a:r>
            <a:endParaRPr lang="en-US" altLang="zh-CN" sz="2400">
              <a:latin typeface="+mn-lt"/>
              <a:cs typeface="+mn-lt"/>
            </a:endParaRPr>
          </a:p>
        </p:txBody>
      </p:sp>
      <p:sp>
        <p:nvSpPr>
          <p:cNvPr id="6" name="五边形 5"/>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Coaxial Switches</a:t>
            </a:r>
            <a:endParaRPr lang="en-US" altLang="zh-CN" sz="2400" b="1" strike="noStrike" noProof="1">
              <a:ln w="10160">
                <a:solidFill>
                  <a:schemeClr val="accent5"/>
                </a:solidFill>
                <a:prstDash val="solid"/>
              </a:ln>
              <a:solidFill>
                <a:srgbClr val="FFFFFF"/>
              </a:solidFill>
              <a:effectLst/>
              <a:sym typeface="+mn-ea"/>
            </a:endParaRPr>
          </a:p>
        </p:txBody>
      </p:sp>
      <p:grpSp>
        <p:nvGrpSpPr>
          <p:cNvPr id="11" name="组合 10"/>
          <p:cNvGrpSpPr/>
          <p:nvPr/>
        </p:nvGrpSpPr>
        <p:grpSpPr>
          <a:xfrm>
            <a:off x="9006205" y="1155065"/>
            <a:ext cx="2719070" cy="2501900"/>
            <a:chOff x="14200" y="1819"/>
            <a:chExt cx="4282" cy="3940"/>
          </a:xfrm>
        </p:grpSpPr>
        <p:pic>
          <p:nvPicPr>
            <p:cNvPr id="2" name="图片 1" descr="QMS2E-6-0E0-1-2"/>
            <p:cNvPicPr>
              <a:picLocks noChangeAspect="1"/>
            </p:cNvPicPr>
            <p:nvPr/>
          </p:nvPicPr>
          <p:blipFill>
            <a:blip r:embed="rId1"/>
            <a:stretch>
              <a:fillRect/>
            </a:stretch>
          </p:blipFill>
          <p:spPr>
            <a:xfrm>
              <a:off x="14391" y="2034"/>
              <a:ext cx="3902" cy="3510"/>
            </a:xfrm>
            <a:prstGeom prst="rect">
              <a:avLst/>
            </a:prstGeom>
          </p:spPr>
        </p:pic>
        <p:sp>
          <p:nvSpPr>
            <p:cNvPr id="3" name="圆角矩形 2"/>
            <p:cNvSpPr/>
            <p:nvPr/>
          </p:nvSpPr>
          <p:spPr>
            <a:xfrm>
              <a:off x="14200" y="1819"/>
              <a:ext cx="4283" cy="394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12" name="组合 11"/>
          <p:cNvGrpSpPr/>
          <p:nvPr/>
        </p:nvGrpSpPr>
        <p:grpSpPr>
          <a:xfrm>
            <a:off x="9408795" y="3958590"/>
            <a:ext cx="2458720" cy="2775585"/>
            <a:chOff x="14834" y="6234"/>
            <a:chExt cx="3872" cy="4371"/>
          </a:xfrm>
        </p:grpSpPr>
        <p:sp>
          <p:nvSpPr>
            <p:cNvPr id="9" name="圆角矩形 8"/>
            <p:cNvSpPr/>
            <p:nvPr/>
          </p:nvSpPr>
          <p:spPr>
            <a:xfrm>
              <a:off x="14834" y="6234"/>
              <a:ext cx="3872" cy="4371"/>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0" name="图片 9" descr="11"/>
            <p:cNvPicPr>
              <a:picLocks noChangeAspect="1"/>
            </p:cNvPicPr>
            <p:nvPr/>
          </p:nvPicPr>
          <p:blipFill>
            <a:blip r:embed="rId2"/>
            <a:stretch>
              <a:fillRect/>
            </a:stretch>
          </p:blipFill>
          <p:spPr>
            <a:xfrm>
              <a:off x="15401" y="6405"/>
              <a:ext cx="2892" cy="42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par>
                                <p:cTn id="8" presetID="21" presetClass="entr" presetSubtype="1" fill="hold" nodeType="withEffect">
                                  <p:stCondLst>
                                    <p:cond delay="0"/>
                                  </p:stCondLst>
                                  <p:childTnLst>
                                    <p:set>
                                      <p:cBhvr>
                                        <p:cTn id="9" dur="1000" fill="hold">
                                          <p:stCondLst>
                                            <p:cond delay="0"/>
                                          </p:stCondLst>
                                        </p:cTn>
                                        <p:tgtEl>
                                          <p:spTgt spid="12"/>
                                        </p:tgtEl>
                                        <p:attrNameLst>
                                          <p:attrName>style.visibility</p:attrName>
                                        </p:attrNameLst>
                                      </p:cBhvr>
                                      <p:to>
                                        <p:strVal val="visible"/>
                                      </p:to>
                                    </p:set>
                                    <p:animEffect transition="in" filter="wheel(1)">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2404" name="标题 1"/>
          <p:cNvSpPr>
            <a:spLocks noGrp="1"/>
          </p:cNvSpPr>
          <p:nvPr>
            <p:ph type="title"/>
          </p:nvPr>
        </p:nvSpPr>
        <p:spPr/>
        <p:txBody>
          <a:bodyPr anchor="ctr" anchorCtr="0"/>
          <a:p>
            <a:r>
              <a:rPr lang="zh-CN" altLang="zh-CN" sz="4000"/>
              <a:t>Couplers</a:t>
            </a:r>
            <a:endParaRPr lang="zh-CN" altLang="zh-CN" sz="4000"/>
          </a:p>
        </p:txBody>
      </p:sp>
      <p:sp>
        <p:nvSpPr>
          <p:cNvPr id="102405" name="内容占位符 2"/>
          <p:cNvSpPr>
            <a:spLocks noGrp="1"/>
          </p:cNvSpPr>
          <p:nvPr>
            <p:ph idx="4294967295"/>
          </p:nvPr>
        </p:nvSpPr>
        <p:spPr>
          <a:xfrm>
            <a:off x="0" y="1587500"/>
            <a:ext cx="8890635" cy="3083560"/>
          </a:xfrm>
        </p:spPr>
        <p:txBody>
          <a:bodyPr anchor="t" anchorCtr="0"/>
          <a:p>
            <a:r>
              <a:rPr lang="en-US" altLang="zh-CN" sz="2400" b="1">
                <a:solidFill>
                  <a:schemeClr val="bg2"/>
                </a:solidFill>
              </a:rPr>
              <a:t>Directional Couplers:</a:t>
            </a:r>
            <a:r>
              <a:rPr lang="en-US" altLang="zh-CN" sz="2400">
                <a:solidFill>
                  <a:schemeClr val="bg2"/>
                </a:solidFill>
              </a:rPr>
              <a:t> up to 86GHz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90 Degree Hybrid Couplers:</a:t>
            </a:r>
            <a:r>
              <a:rPr lang="en-US" altLang="zh-CN" sz="2400">
                <a:solidFill>
                  <a:schemeClr val="bg2"/>
                </a:solidFill>
              </a:rPr>
              <a:t> up to 40GHz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180 Degree Hybrid Couplers:</a:t>
            </a:r>
            <a:r>
              <a:rPr lang="en-US" altLang="zh-CN" sz="2400">
                <a:solidFill>
                  <a:schemeClr val="bg2"/>
                </a:solidFill>
              </a:rPr>
              <a:t> up to 40GHz</a:t>
            </a:r>
            <a:endParaRPr lang="en-US" altLang="zh-CN" sz="2400">
              <a:solidFill>
                <a:schemeClr val="bg2"/>
              </a:solidFill>
            </a:endParaRPr>
          </a:p>
          <a:p>
            <a:endParaRPr lang="en-US" altLang="zh-CN" sz="2400">
              <a:solidFill>
                <a:schemeClr val="bg2"/>
              </a:solidFill>
            </a:endParaRPr>
          </a:p>
          <a:p>
            <a:r>
              <a:rPr lang="en-US" altLang="zh-CN" sz="2400" b="1">
                <a:solidFill>
                  <a:schemeClr val="bg2"/>
                </a:solidFill>
              </a:rPr>
              <a:t>Waveguide Couplers </a:t>
            </a:r>
            <a:r>
              <a:rPr lang="zh-CN" altLang="en-US" sz="2400" b="1">
                <a:solidFill>
                  <a:schemeClr val="bg2"/>
                </a:solidFill>
              </a:rPr>
              <a:t>（</a:t>
            </a:r>
            <a:r>
              <a:rPr lang="en-US" altLang="zh-CN" sz="2400" b="1">
                <a:solidFill>
                  <a:schemeClr val="bg2"/>
                </a:solidFill>
              </a:rPr>
              <a:t>broadwall,loop, crossguide</a:t>
            </a:r>
            <a:r>
              <a:rPr lang="zh-CN" altLang="en-US" sz="2400" b="1">
                <a:solidFill>
                  <a:schemeClr val="bg2"/>
                </a:solidFill>
              </a:rPr>
              <a:t>）</a:t>
            </a:r>
            <a:endParaRPr lang="en-US" altLang="zh-CN" sz="2500" b="1">
              <a:solidFill>
                <a:schemeClr val="bg2"/>
              </a:solidFill>
            </a:endParaRPr>
          </a:p>
          <a:p>
            <a:pPr marL="0" indent="0">
              <a:buFont typeface="Arial" panose="020B0604020202020204" pitchFamily="34" charset="0"/>
              <a:buNone/>
            </a:pPr>
            <a:endParaRPr lang="en-US" altLang="zh-CN" sz="2500" b="1">
              <a:solidFill>
                <a:schemeClr val="bg2"/>
              </a:solidFill>
            </a:endParaRPr>
          </a:p>
          <a:p>
            <a:pPr>
              <a:buFont typeface="Arial" panose="020B0604020202020204" pitchFamily="34" charset="0"/>
              <a:buChar char="•"/>
            </a:pPr>
            <a:endParaRPr lang="en-US" altLang="zh-CN" sz="2500" b="1">
              <a:solidFill>
                <a:schemeClr val="bg2"/>
              </a:solidFill>
            </a:endParaRPr>
          </a:p>
          <a:p>
            <a:pPr marL="0" indent="0">
              <a:buFont typeface="Arial" panose="020B0604020202020204" pitchFamily="34" charset="0"/>
              <a:buNone/>
            </a:pPr>
            <a:endParaRPr lang="en-US" altLang="zh-CN" sz="2500" b="1">
              <a:solidFill>
                <a:schemeClr val="bg2"/>
              </a:solidFill>
            </a:endParaRPr>
          </a:p>
        </p:txBody>
      </p:sp>
      <p:sp>
        <p:nvSpPr>
          <p:cNvPr id="5" name="五边形 4"/>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Couplers</a:t>
            </a:r>
            <a:endParaRPr lang="en-US" altLang="zh-CN" sz="2400" b="1" strike="noStrike" noProof="1">
              <a:ln w="10160">
                <a:solidFill>
                  <a:schemeClr val="accent5"/>
                </a:solidFill>
                <a:prstDash val="solid"/>
              </a:ln>
              <a:solidFill>
                <a:srgbClr val="FFFFFF"/>
              </a:solidFill>
              <a:effectLst/>
              <a:sym typeface="+mn-ea"/>
            </a:endParaRPr>
          </a:p>
        </p:txBody>
      </p:sp>
      <p:pic>
        <p:nvPicPr>
          <p:cNvPr id="2" name="图片 1" descr="QSDC-7000-12400-30-30-S-1"/>
          <p:cNvPicPr>
            <a:picLocks noChangeAspect="1"/>
          </p:cNvPicPr>
          <p:nvPr/>
        </p:nvPicPr>
        <p:blipFill>
          <a:blip r:embed="rId1"/>
          <a:stretch>
            <a:fillRect/>
          </a:stretch>
        </p:blipFill>
        <p:spPr>
          <a:xfrm>
            <a:off x="7859395" y="1519555"/>
            <a:ext cx="3472180" cy="2735580"/>
          </a:xfrm>
          <a:prstGeom prst="rect">
            <a:avLst/>
          </a:prstGeom>
        </p:spPr>
      </p:pic>
      <p:sp>
        <p:nvSpPr>
          <p:cNvPr id="3" name="圆角矩形 2"/>
          <p:cNvSpPr/>
          <p:nvPr/>
        </p:nvSpPr>
        <p:spPr>
          <a:xfrm>
            <a:off x="7611745" y="1519555"/>
            <a:ext cx="3967480" cy="250126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93188" name="标题 1"/>
          <p:cNvSpPr>
            <a:spLocks noGrp="1"/>
          </p:cNvSpPr>
          <p:nvPr>
            <p:ph type="title"/>
          </p:nvPr>
        </p:nvSpPr>
        <p:spPr/>
        <p:txBody>
          <a:bodyPr anchor="ctr" anchorCtr="0"/>
          <a:p>
            <a:r>
              <a:rPr lang="zh-CN" altLang="zh-CN" sz="4000"/>
              <a:t>Frequency Sources</a:t>
            </a:r>
            <a:endParaRPr lang="zh-CN" altLang="zh-CN" sz="4000"/>
          </a:p>
        </p:txBody>
      </p:sp>
      <p:sp>
        <p:nvSpPr>
          <p:cNvPr id="16" name="流程图: 库存数据 15"/>
          <p:cNvSpPr/>
          <p:nvPr/>
        </p:nvSpPr>
        <p:spPr>
          <a:xfrm flipH="1">
            <a:off x="5683249" y="5900419"/>
            <a:ext cx="1592542"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7" name="流程图: 库存数据 16"/>
          <p:cNvSpPr/>
          <p:nvPr/>
        </p:nvSpPr>
        <p:spPr>
          <a:xfrm flipH="1">
            <a:off x="7106285" y="5900419"/>
            <a:ext cx="1592539" cy="83820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PLXO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8" name="流程图: 库存数据 17"/>
          <p:cNvSpPr/>
          <p:nvPr/>
        </p:nvSpPr>
        <p:spPr>
          <a:xfrm flipH="1">
            <a:off x="8517890" y="5900420"/>
            <a:ext cx="1800225" cy="83820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任意多边形 1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2" name="流程图: 库存数据 21"/>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 name="文本框 1"/>
          <p:cNvSpPr txBox="1"/>
          <p:nvPr/>
        </p:nvSpPr>
        <p:spPr>
          <a:xfrm>
            <a:off x="367030" y="1268730"/>
            <a:ext cx="7056120" cy="4523105"/>
          </a:xfrm>
          <a:prstGeom prst="rect">
            <a:avLst/>
          </a:prstGeom>
          <a:noFill/>
        </p:spPr>
        <p:txBody>
          <a:bodyPr wrap="none" rtlCol="0">
            <a:spAutoFit/>
          </a:bodyPr>
          <a:p>
            <a:pPr marL="342900" indent="-342900">
              <a:buFont typeface="Arial" panose="020B0604020202020204" pitchFamily="34" charset="0"/>
              <a:buChar char="•"/>
            </a:pPr>
            <a:r>
              <a:rPr lang="en-US" altLang="zh-CN" sz="2400" u="sng"/>
              <a:t>Freq.:</a:t>
            </a:r>
            <a:r>
              <a:rPr lang="en-US" altLang="zh-CN" sz="2400"/>
              <a:t> 100MHz~40GHz</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Reference:</a:t>
            </a:r>
            <a:r>
              <a:rPr lang="en-US" altLang="zh-CN" sz="2400"/>
              <a:t> External/Internal</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Power:</a:t>
            </a:r>
            <a:r>
              <a:rPr lang="en-US" altLang="zh-CN" sz="2400"/>
              <a:t> 10dBm or higher</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 Phase Noise: </a:t>
            </a:r>
            <a:r>
              <a:rPr lang="en-US" altLang="zh-CN" sz="2400"/>
              <a:t>-110dBc/Hz typical @1KHz Offset</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Customization is available</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No MOQ </a:t>
            </a:r>
            <a:endParaRPr lang="en-US" altLang="zh-CN" sz="2400"/>
          </a:p>
          <a:p>
            <a:endParaRPr lang="en-US" altLang="zh-CN" sz="2400"/>
          </a:p>
        </p:txBody>
      </p:sp>
      <p:grpSp>
        <p:nvGrpSpPr>
          <p:cNvPr id="13" name="组合 12"/>
          <p:cNvGrpSpPr/>
          <p:nvPr/>
        </p:nvGrpSpPr>
        <p:grpSpPr>
          <a:xfrm>
            <a:off x="7706360" y="1339215"/>
            <a:ext cx="4041140" cy="3202305"/>
            <a:chOff x="12136" y="2109"/>
            <a:chExt cx="6364" cy="5043"/>
          </a:xfrm>
        </p:grpSpPr>
        <p:pic>
          <p:nvPicPr>
            <p:cNvPr id="3" name="图片 2" descr="/home/qwv/Desktop/QPDO-E-100-14-1-2.pngQPDO-E-100-14-1-2"/>
            <p:cNvPicPr>
              <a:picLocks noChangeAspect="1"/>
            </p:cNvPicPr>
            <p:nvPr/>
          </p:nvPicPr>
          <p:blipFill>
            <a:blip r:embed="rId1"/>
            <a:srcRect l="1071" r="1071"/>
            <a:stretch>
              <a:fillRect/>
            </a:stretch>
          </p:blipFill>
          <p:spPr>
            <a:xfrm rot="1020000">
              <a:off x="12615" y="2109"/>
              <a:ext cx="5722" cy="5043"/>
            </a:xfrm>
            <a:prstGeom prst="rect">
              <a:avLst/>
            </a:prstGeom>
          </p:spPr>
        </p:pic>
        <p:sp>
          <p:nvSpPr>
            <p:cNvPr id="4" name="圆角矩形 3"/>
            <p:cNvSpPr/>
            <p:nvPr/>
          </p:nvSpPr>
          <p:spPr>
            <a:xfrm>
              <a:off x="12136" y="2205"/>
              <a:ext cx="6364" cy="485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5" name="任意多边形 4"/>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6" name="流程图: 库存数据 5"/>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flipH="1">
            <a:off x="5683249" y="5900419"/>
            <a:ext cx="1592542"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VCO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7106285" y="5900419"/>
            <a:ext cx="1592539" cy="83820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PLXO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Frequency Sources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498725" y="5900420"/>
            <a:ext cx="191643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PLDRO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2" name="流程图: 库存数据 11"/>
          <p:cNvSpPr/>
          <p:nvPr/>
        </p:nvSpPr>
        <p:spPr>
          <a:xfrm flipH="1">
            <a:off x="4281150" y="5900419"/>
            <a:ext cx="1592600" cy="83820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DRO</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10594" name="标题 1"/>
          <p:cNvSpPr>
            <a:spLocks noGrp="1"/>
          </p:cNvSpPr>
          <p:nvPr>
            <p:ph type="title"/>
          </p:nvPr>
        </p:nvSpPr>
        <p:spPr/>
        <p:txBody>
          <a:bodyPr anchor="ctr" anchorCtr="0"/>
          <a:p>
            <a:r>
              <a:rPr lang="zh-CN" altLang="zh-CN" sz="4000"/>
              <a:t>Power Dividers / Combiners</a:t>
            </a:r>
            <a:endParaRPr lang="zh-CN" altLang="zh-CN" sz="4000"/>
          </a:p>
        </p:txBody>
      </p:sp>
      <p:pic>
        <p:nvPicPr>
          <p:cNvPr id="110596" name="图片 1" descr="/home/qwv/Desktop/QPD4-105-140-50-N.pngQPD4-105-140-50-N"/>
          <p:cNvPicPr>
            <a:picLocks noChangeAspect="1"/>
          </p:cNvPicPr>
          <p:nvPr/>
        </p:nvPicPr>
        <p:blipFill>
          <a:blip r:embed="rId1"/>
          <a:srcRect l="9184" r="9184"/>
          <a:stretch>
            <a:fillRect/>
          </a:stretch>
        </p:blipFill>
        <p:spPr>
          <a:xfrm>
            <a:off x="8230870" y="1558925"/>
            <a:ext cx="3020695" cy="2737485"/>
          </a:xfrm>
          <a:prstGeom prst="rect">
            <a:avLst/>
          </a:prstGeom>
          <a:noFill/>
          <a:ln w="9525">
            <a:noFill/>
          </a:ln>
        </p:spPr>
      </p:pic>
      <p:sp>
        <p:nvSpPr>
          <p:cNvPr id="4" name="文本框 3"/>
          <p:cNvSpPr txBox="1"/>
          <p:nvPr/>
        </p:nvSpPr>
        <p:spPr>
          <a:xfrm>
            <a:off x="763270" y="1127760"/>
            <a:ext cx="6449060" cy="4892675"/>
          </a:xfrm>
          <a:prstGeom prst="rect">
            <a:avLst/>
          </a:prstGeom>
          <a:noFill/>
        </p:spPr>
        <p:txBody>
          <a:bodyPr wrap="square" rtlCol="0">
            <a:spAutoFit/>
          </a:bodyPr>
          <a:p>
            <a:pPr marL="342900" indent="-342900" algn="l">
              <a:buFont typeface="Arial" panose="020B0604020202020204" pitchFamily="34" charset="0"/>
              <a:buChar char="•"/>
            </a:pPr>
            <a:r>
              <a:rPr lang="en-US" altLang="zh-CN" sz="2400" u="sng"/>
              <a:t>Frequency</a:t>
            </a:r>
            <a:r>
              <a:rPr lang="en-US" altLang="zh-CN" sz="2400"/>
              <a:t>: DC~110GHz</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Path</a:t>
            </a:r>
            <a:r>
              <a:rPr lang="en-US" altLang="zh-CN" sz="2400"/>
              <a:t>: 2~52 ways</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Isolation</a:t>
            </a:r>
            <a:r>
              <a:rPr lang="en-US" altLang="zh-CN" sz="2400"/>
              <a:t>: 16~25 dB</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Power</a:t>
            </a:r>
            <a:r>
              <a:rPr lang="en-US" altLang="zh-CN" sz="2400"/>
              <a:t> up to 10KW</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Amplitude Balance</a:t>
            </a:r>
            <a:r>
              <a:rPr lang="en-US" altLang="zh-CN" sz="2400"/>
              <a:t>: ±0.2dB~±1dB</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u="sng"/>
              <a:t>Phase Balance:</a:t>
            </a:r>
            <a:r>
              <a:rPr lang="en-US" altLang="zh-CN" sz="2400"/>
              <a:t> </a:t>
            </a:r>
            <a:r>
              <a:rPr lang="en-US" altLang="zh-CN" sz="2400">
                <a:sym typeface="+mn-ea"/>
              </a:rPr>
              <a:t>±2</a:t>
            </a:r>
            <a:r>
              <a:rPr lang="zh-CN" altLang="en-US" sz="2400">
                <a:sym typeface="+mn-ea"/>
              </a:rPr>
              <a:t>°</a:t>
            </a:r>
            <a:r>
              <a:rPr lang="en-US" altLang="zh-CN" sz="2400">
                <a:sym typeface="+mn-ea"/>
              </a:rPr>
              <a:t>~±8d</a:t>
            </a:r>
            <a:r>
              <a:rPr lang="zh-CN" altLang="en-US" sz="2400">
                <a:sym typeface="+mn-ea"/>
              </a:rPr>
              <a:t>°</a:t>
            </a:r>
            <a:endParaRPr lang="en-US" altLang="zh-CN" sz="2400"/>
          </a:p>
          <a:p>
            <a:pPr algn="l">
              <a:buFont typeface="Arial" panose="020B0604020202020204" pitchFamily="34" charset="0"/>
            </a:pPr>
            <a:endParaRPr lang="en-US" altLang="zh-CN" sz="2400"/>
          </a:p>
          <a:p>
            <a:pPr algn="l">
              <a:buFont typeface="Arial" panose="020B0604020202020204" pitchFamily="34" charset="0"/>
            </a:pPr>
            <a:endParaRPr lang="en-US" altLang="zh-CN" sz="2400"/>
          </a:p>
        </p:txBody>
      </p:sp>
      <p:sp>
        <p:nvSpPr>
          <p:cNvPr id="8" name="五边形 7"/>
          <p:cNvSpPr/>
          <p:nvPr/>
        </p:nvSpPr>
        <p:spPr>
          <a:xfrm>
            <a:off x="-9525" y="5714365"/>
            <a:ext cx="431228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Power Divider/ Combiner</a:t>
            </a:r>
            <a:endParaRPr lang="en-US" altLang="zh-CN" sz="2400" b="1" strike="noStrike" noProof="1">
              <a:ln w="10160">
                <a:solidFill>
                  <a:schemeClr val="accent5"/>
                </a:solidFill>
                <a:prstDash val="solid"/>
              </a:ln>
              <a:solidFill>
                <a:srgbClr val="FFFFFF"/>
              </a:solidFill>
              <a:effectLst/>
              <a:sym typeface="+mn-ea"/>
            </a:endParaRPr>
          </a:p>
        </p:txBody>
      </p:sp>
      <p:sp>
        <p:nvSpPr>
          <p:cNvPr id="3" name="圆角矩形 2"/>
          <p:cNvSpPr/>
          <p:nvPr/>
        </p:nvSpPr>
        <p:spPr>
          <a:xfrm>
            <a:off x="7891780" y="1600835"/>
            <a:ext cx="3537585" cy="287972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10596"/>
                                        </p:tgtEl>
                                        <p:attrNameLst>
                                          <p:attrName>style.visibility</p:attrName>
                                        </p:attrNameLst>
                                      </p:cBhvr>
                                      <p:to>
                                        <p:strVal val="visible"/>
                                      </p:to>
                                    </p:set>
                                    <p:animEffect transition="in" filter="wheel(1)">
                                      <p:cBhvr>
                                        <p:cTn id="7" dur="1000"/>
                                        <p:tgtEl>
                                          <p:spTgt spid="110596"/>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wheel(1)">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0354" name="标题 1"/>
          <p:cNvSpPr>
            <a:spLocks noGrp="1"/>
          </p:cNvSpPr>
          <p:nvPr>
            <p:ph type="title"/>
          </p:nvPr>
        </p:nvSpPr>
        <p:spPr/>
        <p:txBody>
          <a:bodyPr anchor="ctr" anchorCtr="0"/>
          <a:p>
            <a:r>
              <a:rPr lang="zh-CN" altLang="zh-CN" sz="4000"/>
              <a:t>Amplifiers</a:t>
            </a:r>
            <a:endParaRPr lang="zh-CN" altLang="zh-CN" sz="4000"/>
          </a:p>
        </p:txBody>
      </p:sp>
      <p:sp>
        <p:nvSpPr>
          <p:cNvPr id="5" name="五边形 4"/>
          <p:cNvSpPr/>
          <p:nvPr/>
        </p:nvSpPr>
        <p:spPr>
          <a:xfrm>
            <a:off x="-24130" y="5763895"/>
            <a:ext cx="43128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Power Amplifier &amp; LNA</a:t>
            </a:r>
            <a:endParaRPr lang="en-US" altLang="zh-CN" sz="2400" b="1" strike="noStrike" noProof="1">
              <a:ln w="10160">
                <a:solidFill>
                  <a:schemeClr val="accent5"/>
                </a:solidFill>
                <a:prstDash val="solid"/>
              </a:ln>
              <a:solidFill>
                <a:srgbClr val="FFFFFF"/>
              </a:solidFill>
              <a:effectLst/>
              <a:sym typeface="+mn-ea"/>
            </a:endParaRPr>
          </a:p>
        </p:txBody>
      </p:sp>
      <p:sp>
        <p:nvSpPr>
          <p:cNvPr id="81923" name="内容占位符 2"/>
          <p:cNvSpPr>
            <a:spLocks noGrp="1"/>
          </p:cNvSpPr>
          <p:nvPr/>
        </p:nvSpPr>
        <p:spPr>
          <a:xfrm>
            <a:off x="819150" y="1801495"/>
            <a:ext cx="5400040" cy="2578100"/>
          </a:xfrm>
          <a:prstGeom prst="rect">
            <a:avLst/>
          </a:prstGeom>
          <a:noFill/>
          <a:ln w="9525">
            <a:noFill/>
          </a:ln>
        </p:spPr>
        <p:txBody>
          <a:bodyPr anchor="t" anchorCtr="0"/>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accent2"/>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accent2"/>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accent2"/>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5pPr>
            <a:lvl6pPr marL="2514600" lvl="5"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6pPr>
            <a:lvl7pPr marL="2971800" lvl="6"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7pPr>
            <a:lvl8pPr marL="3429000" lvl="7"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8pPr>
            <a:lvl9pPr marL="3886200" lvl="8" indent="-51206400" algn="l" defTabSz="914400" eaLnBrk="1" fontAlgn="base" latinLnBrk="0" hangingPunct="1">
              <a:lnSpc>
                <a:spcPct val="100000"/>
              </a:lnSpc>
              <a:spcBef>
                <a:spcPct val="20000"/>
              </a:spcBef>
              <a:spcAft>
                <a:spcPct val="0"/>
              </a:spcAft>
              <a:buChar char="»"/>
              <a:defRPr sz="2000" b="0" i="0" u="none" kern="1200" baseline="0">
                <a:solidFill>
                  <a:schemeClr val="accent2"/>
                </a:solidFill>
                <a:latin typeface="+mn-lt"/>
                <a:ea typeface="+mn-ea"/>
                <a:cs typeface="+mn-cs"/>
              </a:defRPr>
            </a:lvl9pPr>
          </a:lstStyle>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4KHz to 330</a:t>
            </a:r>
            <a:r>
              <a:rPr lang="en-US" altLang="zh-CN" sz="2400">
                <a:solidFill>
                  <a:schemeClr val="bg2"/>
                </a:solidFill>
              </a:rPr>
              <a:t>GHz</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Power</a:t>
            </a:r>
            <a:r>
              <a:rPr lang="en-US" altLang="zh-CN" sz="2400">
                <a:solidFill>
                  <a:schemeClr val="bg2"/>
                </a:solidFill>
              </a:rPr>
              <a:t> up to 2000W</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mn-ea"/>
              </a:rPr>
              <a:t>Noise figure</a:t>
            </a:r>
            <a:r>
              <a:rPr lang="en-US" altLang="zh-CN" sz="2400">
                <a:solidFill>
                  <a:schemeClr val="bg2"/>
                </a:solidFill>
                <a:sym typeface="+mn-ea"/>
              </a:rPr>
              <a:t>: down to 0.5dB</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Module &amp; System available</a:t>
            </a:r>
            <a:r>
              <a:rPr lang="en-US" altLang="zh-CN" sz="2400" b="1">
                <a:solidFill>
                  <a:schemeClr val="bg2"/>
                </a:solidFill>
              </a:rPr>
              <a:t> </a:t>
            </a:r>
            <a:endParaRPr lang="en-US" altLang="zh-CN" sz="2400" b="1">
              <a:solidFill>
                <a:schemeClr val="bg2"/>
              </a:solidFill>
            </a:endParaRPr>
          </a:p>
        </p:txBody>
      </p:sp>
      <p:grpSp>
        <p:nvGrpSpPr>
          <p:cNvPr id="20" name="组合 19"/>
          <p:cNvGrpSpPr/>
          <p:nvPr/>
        </p:nvGrpSpPr>
        <p:grpSpPr>
          <a:xfrm>
            <a:off x="7712075" y="1097915"/>
            <a:ext cx="3782060" cy="5561330"/>
            <a:chOff x="12145" y="1729"/>
            <a:chExt cx="5956" cy="8758"/>
          </a:xfrm>
        </p:grpSpPr>
        <p:grpSp>
          <p:nvGrpSpPr>
            <p:cNvPr id="19" name="组合 18"/>
            <p:cNvGrpSpPr/>
            <p:nvPr/>
          </p:nvGrpSpPr>
          <p:grpSpPr>
            <a:xfrm>
              <a:off x="12337" y="1729"/>
              <a:ext cx="5742" cy="4371"/>
              <a:chOff x="12941" y="1712"/>
              <a:chExt cx="5742" cy="4371"/>
            </a:xfrm>
          </p:grpSpPr>
          <p:pic>
            <p:nvPicPr>
              <p:cNvPr id="3" name="图片 2" descr="/home/qwv/Desktop/QPA-24900-25100-18-22-3.pngQPA-24900-25100-18-22-3"/>
              <p:cNvPicPr>
                <a:picLocks noChangeAspect="1"/>
              </p:cNvPicPr>
              <p:nvPr/>
            </p:nvPicPr>
            <p:blipFill>
              <a:blip r:embed="rId1"/>
              <a:srcRect l="-10" t="4460" r="10" b="4439"/>
              <a:stretch>
                <a:fillRect/>
              </a:stretch>
            </p:blipFill>
            <p:spPr>
              <a:xfrm>
                <a:off x="13370" y="1757"/>
                <a:ext cx="4899" cy="3714"/>
              </a:xfrm>
              <a:prstGeom prst="rect">
                <a:avLst/>
              </a:prstGeom>
            </p:spPr>
          </p:pic>
          <p:grpSp>
            <p:nvGrpSpPr>
              <p:cNvPr id="4" name="组合 3"/>
              <p:cNvGrpSpPr/>
              <p:nvPr/>
            </p:nvGrpSpPr>
            <p:grpSpPr>
              <a:xfrm>
                <a:off x="12941" y="1712"/>
                <a:ext cx="5742" cy="4371"/>
                <a:chOff x="11045" y="2592"/>
                <a:chExt cx="7040" cy="5101"/>
              </a:xfrm>
            </p:grpSpPr>
            <p:sp>
              <p:nvSpPr>
                <p:cNvPr id="7" name="圆角矩形 6"/>
                <p:cNvSpPr/>
                <p:nvPr/>
              </p:nvSpPr>
              <p:spPr>
                <a:xfrm>
                  <a:off x="11045" y="2592"/>
                  <a:ext cx="7040" cy="443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34" name="组合 5"/>
                <p:cNvGrpSpPr/>
                <p:nvPr/>
              </p:nvGrpSpPr>
              <p:grpSpPr>
                <a:xfrm>
                  <a:off x="11045" y="6791"/>
                  <a:ext cx="7038" cy="902"/>
                  <a:chOff x="4010" y="4126"/>
                  <a:chExt cx="3129" cy="1695"/>
                </a:xfrm>
              </p:grpSpPr>
              <p:sp>
                <p:nvSpPr>
                  <p:cNvPr id="35" name="圆角矩形 34"/>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82" name="文本框 11"/>
                  <p:cNvSpPr txBox="1"/>
                  <p:nvPr/>
                </p:nvSpPr>
                <p:spPr>
                  <a:xfrm>
                    <a:off x="4082" y="4332"/>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PA Module</a:t>
                    </a:r>
                    <a:endParaRPr lang="en-US" altLang="zh-CN" sz="2000">
                      <a:latin typeface="Arial" panose="020B0604020202020204" pitchFamily="34" charset="0"/>
                      <a:ea typeface="方正书宋_GBK" panose="02000000000000000000" charset="-122"/>
                    </a:endParaRPr>
                  </a:p>
                </p:txBody>
              </p:sp>
            </p:grpSp>
          </p:grpSp>
        </p:grpSp>
        <p:grpSp>
          <p:nvGrpSpPr>
            <p:cNvPr id="12" name="组合 11"/>
            <p:cNvGrpSpPr/>
            <p:nvPr/>
          </p:nvGrpSpPr>
          <p:grpSpPr>
            <a:xfrm>
              <a:off x="12145" y="6459"/>
              <a:ext cx="5956" cy="4028"/>
              <a:chOff x="11607" y="5608"/>
              <a:chExt cx="6872" cy="5132"/>
            </a:xfrm>
          </p:grpSpPr>
          <p:pic>
            <p:nvPicPr>
              <p:cNvPr id="6" name="图片 5"/>
              <p:cNvPicPr>
                <a:picLocks noChangeAspect="1"/>
              </p:cNvPicPr>
              <p:nvPr/>
            </p:nvPicPr>
            <p:blipFill>
              <a:blip r:embed="rId2"/>
              <a:stretch>
                <a:fillRect/>
              </a:stretch>
            </p:blipFill>
            <p:spPr>
              <a:xfrm>
                <a:off x="12321" y="6333"/>
                <a:ext cx="5444" cy="2914"/>
              </a:xfrm>
              <a:prstGeom prst="rect">
                <a:avLst/>
              </a:prstGeom>
            </p:spPr>
          </p:pic>
          <p:sp>
            <p:nvSpPr>
              <p:cNvPr id="8" name="圆角矩形 7"/>
              <p:cNvSpPr/>
              <p:nvPr/>
            </p:nvSpPr>
            <p:spPr>
              <a:xfrm>
                <a:off x="11607" y="5608"/>
                <a:ext cx="6872" cy="455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9" name="组合 5"/>
              <p:cNvGrpSpPr/>
              <p:nvPr/>
            </p:nvGrpSpPr>
            <p:grpSpPr>
              <a:xfrm>
                <a:off x="11829" y="9880"/>
                <a:ext cx="6544" cy="860"/>
                <a:chOff x="3891" y="4126"/>
                <a:chExt cx="3368" cy="1952"/>
              </a:xfrm>
            </p:grpSpPr>
            <p:sp>
              <p:nvSpPr>
                <p:cNvPr id="10" name="圆角矩形 9"/>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文本框 11"/>
                <p:cNvSpPr txBox="1"/>
                <p:nvPr/>
              </p:nvSpPr>
              <p:spPr>
                <a:xfrm>
                  <a:off x="3891" y="4262"/>
                  <a:ext cx="3368" cy="1816"/>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LNA Bench Top</a:t>
                  </a:r>
                  <a:endParaRPr lang="en-US" altLang="zh-CN" sz="2000">
                    <a:latin typeface="Arial" panose="020B0604020202020204" pitchFamily="34" charset="0"/>
                    <a:ea typeface="方正书宋_GBK" panose="02000000000000000000" charset="-122"/>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wheel(1)">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p:txBody>
          <a:bodyPr anchor="ctr" anchorCtr="0"/>
          <a:p>
            <a:r>
              <a:rPr lang="en-US" altLang="zh-CN" sz="4000"/>
              <a:t>Filter</a:t>
            </a:r>
            <a:endParaRPr lang="en-US" altLang="zh-CN" sz="4000">
              <a:sym typeface="方正书宋_GBK" panose="02000000000000000000" charset="-122"/>
            </a:endParaRPr>
          </a:p>
        </p:txBody>
      </p:sp>
      <p:sp>
        <p:nvSpPr>
          <p:cNvPr id="8" name="文本框 7"/>
          <p:cNvSpPr txBox="1"/>
          <p:nvPr/>
        </p:nvSpPr>
        <p:spPr>
          <a:xfrm>
            <a:off x="264160" y="1899285"/>
            <a:ext cx="6753860" cy="304609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u="sng">
                <a:latin typeface="+mn-lt"/>
                <a:cs typeface="+mn-lt"/>
              </a:rPr>
              <a:t>Stopband Attenuation:</a:t>
            </a:r>
            <a:r>
              <a:rPr lang="en-US" altLang="zh-CN" sz="2400">
                <a:latin typeface="+mn-lt"/>
                <a:cs typeface="+mn-lt"/>
              </a:rPr>
              <a:t> up to 90dB</a:t>
            </a: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r>
              <a:rPr lang="en-US" altLang="zh-CN" sz="2400">
                <a:latin typeface="+mn-lt"/>
                <a:cs typeface="+mn-lt"/>
              </a:rPr>
              <a:t>Customization is available</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Coaxial and waveguide</a:t>
            </a:r>
            <a:endParaRPr lang="en-US" altLang="zh-CN" sz="2400">
              <a:latin typeface="+mn-lt"/>
              <a:cs typeface="+mn-lt"/>
            </a:endParaRPr>
          </a:p>
        </p:txBody>
      </p:sp>
      <p:grpSp>
        <p:nvGrpSpPr>
          <p:cNvPr id="14" name="组合 13"/>
          <p:cNvGrpSpPr/>
          <p:nvPr/>
        </p:nvGrpSpPr>
        <p:grpSpPr>
          <a:xfrm>
            <a:off x="0" y="5882640"/>
            <a:ext cx="8923655" cy="852170"/>
            <a:chOff x="29" y="9269"/>
            <a:chExt cx="14053" cy="1342"/>
          </a:xfrm>
        </p:grpSpPr>
        <p:sp>
          <p:nvSpPr>
            <p:cNvPr id="6" name="流程图: 库存数据 5"/>
            <p:cNvSpPr/>
            <p:nvPr/>
          </p:nvSpPr>
          <p:spPr>
            <a:xfrm flipH="1">
              <a:off x="9058" y="9269"/>
              <a:ext cx="2551"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Low Pass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11532" y="9269"/>
              <a:ext cx="2551" cy="1320"/>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Reject</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29" y="9269"/>
              <a:ext cx="4096" cy="1343"/>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Filter</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4125" y="9269"/>
              <a:ext cx="2551"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2" name="流程图: 库存数据 11"/>
            <p:cNvSpPr/>
            <p:nvPr/>
          </p:nvSpPr>
          <p:spPr>
            <a:xfrm flipH="1">
              <a:off x="6566" y="9269"/>
              <a:ext cx="2551"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High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4110" y="9269"/>
              <a:ext cx="2551"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Band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3" name="流程图: 库存数据 22"/>
            <p:cNvSpPr/>
            <p:nvPr/>
          </p:nvSpPr>
          <p:spPr>
            <a:xfrm flipH="1">
              <a:off x="6584" y="9269"/>
              <a:ext cx="2551"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High Pass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grpSp>
        <p:nvGrpSpPr>
          <p:cNvPr id="13" name="组合 12"/>
          <p:cNvGrpSpPr/>
          <p:nvPr/>
        </p:nvGrpSpPr>
        <p:grpSpPr>
          <a:xfrm>
            <a:off x="6730365" y="-541020"/>
            <a:ext cx="6502400" cy="5439410"/>
            <a:chOff x="10599" y="-852"/>
            <a:chExt cx="10240" cy="8566"/>
          </a:xfrm>
        </p:grpSpPr>
        <p:pic>
          <p:nvPicPr>
            <p:cNvPr id="4" name="图片 3" descr="QBF-43500-49500-20-2"/>
            <p:cNvPicPr>
              <a:picLocks noChangeAspect="1"/>
            </p:cNvPicPr>
            <p:nvPr/>
          </p:nvPicPr>
          <p:blipFill>
            <a:blip r:embed="rId1"/>
            <a:stretch>
              <a:fillRect/>
            </a:stretch>
          </p:blipFill>
          <p:spPr>
            <a:xfrm rot="20340000">
              <a:off x="10599" y="-852"/>
              <a:ext cx="10240" cy="8566"/>
            </a:xfrm>
            <a:prstGeom prst="rect">
              <a:avLst/>
            </a:prstGeom>
          </p:spPr>
        </p:pic>
        <p:sp>
          <p:nvSpPr>
            <p:cNvPr id="3" name="圆角矩形 2"/>
            <p:cNvSpPr/>
            <p:nvPr/>
          </p:nvSpPr>
          <p:spPr>
            <a:xfrm>
              <a:off x="12395" y="1987"/>
              <a:ext cx="5674" cy="28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9" name="组合 8"/>
          <p:cNvGrpSpPr/>
          <p:nvPr/>
        </p:nvGrpSpPr>
        <p:grpSpPr>
          <a:xfrm>
            <a:off x="7569200" y="3660775"/>
            <a:ext cx="4185920" cy="1903730"/>
            <a:chOff x="12209" y="5831"/>
            <a:chExt cx="6592" cy="2998"/>
          </a:xfrm>
        </p:grpSpPr>
        <p:pic>
          <p:nvPicPr>
            <p:cNvPr id="2" name="图片 1" descr="QBF-23000-30000-85-1"/>
            <p:cNvPicPr>
              <a:picLocks noChangeAspect="1"/>
            </p:cNvPicPr>
            <p:nvPr/>
          </p:nvPicPr>
          <p:blipFill>
            <a:blip r:embed="rId2"/>
            <a:stretch>
              <a:fillRect/>
            </a:stretch>
          </p:blipFill>
          <p:spPr>
            <a:xfrm rot="720000">
              <a:off x="12209" y="5831"/>
              <a:ext cx="6592" cy="2998"/>
            </a:xfrm>
            <a:prstGeom prst="rect">
              <a:avLst/>
            </a:prstGeom>
          </p:spPr>
        </p:pic>
        <p:sp>
          <p:nvSpPr>
            <p:cNvPr id="5" name="圆角矩形 4"/>
            <p:cNvSpPr/>
            <p:nvPr/>
          </p:nvSpPr>
          <p:spPr>
            <a:xfrm>
              <a:off x="12685" y="5885"/>
              <a:ext cx="5674" cy="288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par>
                                <p:cTn id="8" presetID="21" presetClass="entr" presetSubtype="1" fill="hold" nodeType="withEffect">
                                  <p:stCondLst>
                                    <p:cond delay="0"/>
                                  </p:stCondLst>
                                  <p:childTnLst>
                                    <p:set>
                                      <p:cBhvr>
                                        <p:cTn id="9" dur="500" fill="hold">
                                          <p:stCondLst>
                                            <p:cond delay="0"/>
                                          </p:stCondLst>
                                        </p:cTn>
                                        <p:tgtEl>
                                          <p:spTgt spid="9"/>
                                        </p:tgtEl>
                                        <p:attrNameLst>
                                          <p:attrName>style.visibility</p:attrName>
                                        </p:attrNameLst>
                                      </p:cBhvr>
                                      <p:to>
                                        <p:strVal val="visible"/>
                                      </p:to>
                                    </p:set>
                                    <p:animEffect transition="in" filter="wheel(1)">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标题 16"/>
          <p:cNvSpPr>
            <a:spLocks noGrp="1"/>
          </p:cNvSpPr>
          <p:nvPr>
            <p:ph type="title"/>
          </p:nvPr>
        </p:nvSpPr>
        <p:spPr/>
        <p:txBody>
          <a:bodyPr/>
          <a:p>
            <a:r>
              <a:rPr lang="en-US" altLang="zh-CN"/>
              <a:t>Company Production</a:t>
            </a:r>
            <a:endParaRPr lang="en-US" altLang="zh-CN"/>
          </a:p>
        </p:txBody>
      </p:sp>
      <p:pic>
        <p:nvPicPr>
          <p:cNvPr id="3" name="图片 2" descr="1"/>
          <p:cNvPicPr>
            <a:picLocks noChangeAspect="1"/>
          </p:cNvPicPr>
          <p:nvPr/>
        </p:nvPicPr>
        <p:blipFill>
          <a:blip r:embed="rId1"/>
          <a:stretch>
            <a:fillRect/>
          </a:stretch>
        </p:blipFill>
        <p:spPr>
          <a:xfrm>
            <a:off x="6635750" y="3068955"/>
            <a:ext cx="5132705" cy="3855085"/>
          </a:xfrm>
          <a:prstGeom prst="rect">
            <a:avLst/>
          </a:prstGeom>
        </p:spPr>
      </p:pic>
      <p:pic>
        <p:nvPicPr>
          <p:cNvPr id="5" name="图片 4" descr="office picture 2(副本)"/>
          <p:cNvPicPr>
            <a:picLocks noChangeAspect="1"/>
          </p:cNvPicPr>
          <p:nvPr/>
        </p:nvPicPr>
        <p:blipFill>
          <a:blip r:embed="rId2"/>
          <a:stretch>
            <a:fillRect/>
          </a:stretch>
        </p:blipFill>
        <p:spPr>
          <a:xfrm>
            <a:off x="695960" y="3017520"/>
            <a:ext cx="5078730" cy="3809365"/>
          </a:xfrm>
          <a:prstGeom prst="rect">
            <a:avLst/>
          </a:prstGeom>
        </p:spPr>
      </p:pic>
      <p:sp>
        <p:nvSpPr>
          <p:cNvPr id="27" name="文本框 26"/>
          <p:cNvSpPr txBox="1"/>
          <p:nvPr/>
        </p:nvSpPr>
        <p:spPr>
          <a:xfrm>
            <a:off x="875665" y="1269365"/>
            <a:ext cx="10728960" cy="1568450"/>
          </a:xfrm>
          <a:prstGeom prst="rect">
            <a:avLst/>
          </a:prstGeom>
          <a:noFill/>
        </p:spPr>
        <p:txBody>
          <a:bodyPr wrap="square" rtlCol="0" anchor="t">
            <a:spAutoFit/>
          </a:bodyPr>
          <a:p>
            <a:pPr algn="l"/>
            <a:r>
              <a:rPr lang="en-US" altLang="zh-CN" sz="2400">
                <a:sym typeface="+mn-ea"/>
              </a:rPr>
              <a:t>Freflex is a privately-owned company based in Chengdu, China. We  design,manufacture and market both active and passive components up to 330GHz all over the world. Our products are mainly used in Industry, Defense, Aviatronic, Telecom, Satcom, Test and Measurement application. </a:t>
            </a:r>
            <a:endParaRPr lang="en-US" altLang="zh-CN" sz="2400">
              <a:sym typeface="+mn-ea"/>
            </a:endParaRPr>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93188" name="标题 1"/>
          <p:cNvSpPr>
            <a:spLocks noGrp="1"/>
          </p:cNvSpPr>
          <p:nvPr>
            <p:ph type="title"/>
          </p:nvPr>
        </p:nvSpPr>
        <p:spPr/>
        <p:txBody>
          <a:bodyPr anchor="ctr" anchorCtr="0"/>
          <a:p>
            <a:r>
              <a:rPr lang="en-US" altLang="zh-CN" sz="4000"/>
              <a:t>Circulators/Isolators</a:t>
            </a:r>
            <a:endParaRPr lang="en-US" altLang="zh-CN" sz="4000"/>
          </a:p>
        </p:txBody>
      </p:sp>
      <p:sp>
        <p:nvSpPr>
          <p:cNvPr id="20" name="任意多边形 1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2" name="文本框 1"/>
          <p:cNvSpPr txBox="1"/>
          <p:nvPr/>
        </p:nvSpPr>
        <p:spPr>
          <a:xfrm>
            <a:off x="367030" y="1167765"/>
            <a:ext cx="5041900" cy="4523105"/>
          </a:xfrm>
          <a:prstGeom prst="rect">
            <a:avLst/>
          </a:prstGeom>
          <a:noFill/>
        </p:spPr>
        <p:txBody>
          <a:bodyPr wrap="none" rtlCol="0">
            <a:spAutoFit/>
          </a:bodyPr>
          <a:p>
            <a:pPr marL="342900" indent="-342900">
              <a:buFont typeface="Arial" panose="020B0604020202020204" pitchFamily="34" charset="0"/>
              <a:buChar char="•"/>
            </a:pPr>
            <a:r>
              <a:rPr lang="en-US" altLang="zh-CN" sz="2400" u="sng"/>
              <a:t>Freq.:</a:t>
            </a:r>
            <a:r>
              <a:rPr lang="en-US" altLang="zh-CN" sz="2400"/>
              <a:t> 10MHz ~110GHz</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Isolation:</a:t>
            </a:r>
            <a:r>
              <a:rPr lang="en-US" altLang="zh-CN" sz="2400"/>
              <a:t> 16 ~ 50dB</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Bandwidth:</a:t>
            </a:r>
            <a:r>
              <a:rPr lang="en-US" altLang="zh-CN" sz="2400"/>
              <a:t> up to 4 Octaves</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u="sng"/>
              <a:t>Insertion Loss</a:t>
            </a:r>
            <a:r>
              <a:rPr lang="en-US" altLang="zh-CN" sz="2400"/>
              <a:t>: 0.3 ~ 1dB typical</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Average Power: up to 1.5KW CW</a:t>
            </a:r>
            <a:endParaRPr lang="en-US" altLang="zh-CN" sz="2400"/>
          </a:p>
          <a:p>
            <a:pPr marL="342900" indent="-342900">
              <a:buFont typeface="Arial" panose="020B0604020202020204" pitchFamily="34" charset="0"/>
              <a:buChar char="•"/>
            </a:pPr>
            <a:endParaRPr lang="en-US" altLang="zh-CN" sz="2400"/>
          </a:p>
          <a:p>
            <a:pPr marL="342900" indent="-342900">
              <a:buFont typeface="Arial" panose="020B0604020202020204" pitchFamily="34" charset="0"/>
              <a:buChar char="•"/>
            </a:pPr>
            <a:r>
              <a:rPr lang="en-US" altLang="zh-CN" sz="2400"/>
              <a:t>Customization is available</a:t>
            </a:r>
            <a:endParaRPr lang="en-US" altLang="zh-CN" sz="2400"/>
          </a:p>
          <a:p>
            <a:endParaRPr lang="en-US" altLang="zh-CN" sz="2400"/>
          </a:p>
        </p:txBody>
      </p:sp>
      <p:grpSp>
        <p:nvGrpSpPr>
          <p:cNvPr id="13" name="组合 12"/>
          <p:cNvGrpSpPr/>
          <p:nvPr/>
        </p:nvGrpSpPr>
        <p:grpSpPr>
          <a:xfrm>
            <a:off x="7727950" y="1437005"/>
            <a:ext cx="4041140" cy="3163570"/>
            <a:chOff x="12136" y="2139"/>
            <a:chExt cx="6364" cy="4982"/>
          </a:xfrm>
        </p:grpSpPr>
        <p:pic>
          <p:nvPicPr>
            <p:cNvPr id="3" name="图片 2" descr="/home/qwv/Documents/公司资料/Qualwave/产品图片PNG/CIRCULATORR.pngCIRCULATORR"/>
            <p:cNvPicPr>
              <a:picLocks noChangeAspect="1"/>
            </p:cNvPicPr>
            <p:nvPr/>
          </p:nvPicPr>
          <p:blipFill>
            <a:blip r:embed="rId1"/>
            <a:srcRect/>
            <a:stretch>
              <a:fillRect/>
            </a:stretch>
          </p:blipFill>
          <p:spPr>
            <a:xfrm rot="1020000">
              <a:off x="12615" y="2139"/>
              <a:ext cx="5722" cy="4982"/>
            </a:xfrm>
            <a:prstGeom prst="rect">
              <a:avLst/>
            </a:prstGeom>
          </p:spPr>
        </p:pic>
        <p:sp>
          <p:nvSpPr>
            <p:cNvPr id="4" name="圆角矩形 3"/>
            <p:cNvSpPr/>
            <p:nvPr/>
          </p:nvSpPr>
          <p:spPr>
            <a:xfrm>
              <a:off x="12136" y="2205"/>
              <a:ext cx="6364" cy="485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5" name="任意多边形 4"/>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ln w="10160">
                  <a:solidFill>
                    <a:schemeClr val="accent5"/>
                  </a:solidFill>
                  <a:prstDash val="solid"/>
                </a:ln>
                <a:solidFill>
                  <a:srgbClr val="FFFFFF"/>
                </a:solidFill>
                <a:effectLst/>
                <a:sym typeface="+mn-ea"/>
              </a:rPr>
              <a:t>Frequency Sources</a:t>
            </a:r>
            <a:endParaRPr lang="en-US" altLang="zh-CN" sz="2000" b="1" strike="noStrike" noProof="1">
              <a:ln w="10160">
                <a:solidFill>
                  <a:schemeClr val="accent5"/>
                </a:solidFill>
                <a:prstDash val="solid"/>
              </a:ln>
              <a:solidFill>
                <a:srgbClr val="FFFFFF"/>
              </a:solidFill>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Circulators/</a:t>
            </a:r>
            <a:endParaRPr lang="en-US" altLang="zh-CN" sz="2400" b="1" strike="noStrike" noProof="1">
              <a:ln w="10160">
                <a:solidFill>
                  <a:schemeClr val="accent5"/>
                </a:solidFill>
                <a:prstDash val="solid"/>
              </a:ln>
              <a:solidFill>
                <a:srgbClr val="FFFFFF"/>
              </a:solidFill>
              <a:effectLst/>
              <a:sym typeface="+mn-ea"/>
            </a:endParaRPr>
          </a:p>
          <a:p>
            <a:pPr algn="ctr" fontAlgn="base"/>
            <a:r>
              <a:rPr lang="en-US" altLang="zh-CN" sz="2400" b="1" strike="noStrike" noProof="1">
                <a:ln w="10160">
                  <a:solidFill>
                    <a:schemeClr val="accent5"/>
                  </a:solidFill>
                  <a:prstDash val="solid"/>
                </a:ln>
                <a:solidFill>
                  <a:srgbClr val="FFFFFF"/>
                </a:solidFill>
                <a:effectLst/>
                <a:sym typeface="+mn-ea"/>
              </a:rPr>
              <a:t>Isolators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374265" y="5900420"/>
            <a:ext cx="183388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Coaxial</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30" name="组合 29"/>
          <p:cNvGrpSpPr/>
          <p:nvPr/>
        </p:nvGrpSpPr>
        <p:grpSpPr>
          <a:xfrm>
            <a:off x="4010660" y="5900420"/>
            <a:ext cx="1592580" cy="838200"/>
            <a:chOff x="7759" y="7537"/>
            <a:chExt cx="2508" cy="1320"/>
          </a:xfrm>
        </p:grpSpPr>
        <p:sp>
          <p:nvSpPr>
            <p:cNvPr id="7" name="流程图: 库存数据 6"/>
            <p:cNvSpPr/>
            <p:nvPr/>
          </p:nvSpPr>
          <p:spPr>
            <a:xfrm flipH="1">
              <a:off x="7759" y="7537"/>
              <a:ext cx="250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4" name="文本框 13"/>
            <p:cNvSpPr txBox="1"/>
            <p:nvPr/>
          </p:nvSpPr>
          <p:spPr>
            <a:xfrm>
              <a:off x="8249" y="7811"/>
              <a:ext cx="1889" cy="725"/>
            </a:xfrm>
            <a:prstGeom prst="rect">
              <a:avLst/>
            </a:prstGeom>
            <a:noFill/>
          </p:spPr>
          <p:txBody>
            <a:bodyPr wrap="none" rtlCol="0">
              <a:spAutoFit/>
            </a:bodyPr>
            <a:p>
              <a:r>
                <a:rPr lang="en-US" altLang="zh-CN" sz="2400"/>
                <a:t>Drop-In</a:t>
              </a:r>
              <a:endParaRPr lang="en-US" altLang="zh-CN" sz="2400"/>
            </a:p>
          </p:txBody>
        </p:sp>
      </p:grpSp>
      <p:grpSp>
        <p:nvGrpSpPr>
          <p:cNvPr id="19" name="组合 18"/>
          <p:cNvGrpSpPr/>
          <p:nvPr/>
        </p:nvGrpSpPr>
        <p:grpSpPr>
          <a:xfrm>
            <a:off x="5332730" y="5900420"/>
            <a:ext cx="2586990" cy="838200"/>
            <a:chOff x="9250" y="9293"/>
            <a:chExt cx="4074" cy="1320"/>
          </a:xfrm>
        </p:grpSpPr>
        <p:sp>
          <p:nvSpPr>
            <p:cNvPr id="16" name="流程图: 库存数据 15"/>
            <p:cNvSpPr/>
            <p:nvPr/>
          </p:nvSpPr>
          <p:spPr>
            <a:xfrm flipH="1">
              <a:off x="9250" y="9293"/>
              <a:ext cx="407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5" name="文本框 14"/>
            <p:cNvSpPr txBox="1"/>
            <p:nvPr/>
          </p:nvSpPr>
          <p:spPr>
            <a:xfrm>
              <a:off x="9795" y="9591"/>
              <a:ext cx="3409" cy="725"/>
            </a:xfrm>
            <a:prstGeom prst="rect">
              <a:avLst/>
            </a:prstGeom>
            <a:noFill/>
          </p:spPr>
          <p:txBody>
            <a:bodyPr wrap="none" rtlCol="0">
              <a:spAutoFit/>
            </a:bodyPr>
            <a:p>
              <a:r>
                <a:rPr lang="en-US" altLang="zh-CN" sz="2400"/>
                <a:t>Surface Mount</a:t>
              </a:r>
              <a:endParaRPr lang="en-US" altLang="zh-CN" sz="2400"/>
            </a:p>
          </p:txBody>
        </p:sp>
      </p:grpSp>
      <p:grpSp>
        <p:nvGrpSpPr>
          <p:cNvPr id="26" name="组合 25"/>
          <p:cNvGrpSpPr/>
          <p:nvPr/>
        </p:nvGrpSpPr>
        <p:grpSpPr>
          <a:xfrm>
            <a:off x="7649210" y="5900420"/>
            <a:ext cx="2218690" cy="838200"/>
            <a:chOff x="13317" y="9294"/>
            <a:chExt cx="3494" cy="1320"/>
          </a:xfrm>
        </p:grpSpPr>
        <p:sp>
          <p:nvSpPr>
            <p:cNvPr id="24" name="流程图: 库存数据 23"/>
            <p:cNvSpPr/>
            <p:nvPr/>
          </p:nvSpPr>
          <p:spPr>
            <a:xfrm flipH="1">
              <a:off x="13317" y="9294"/>
              <a:ext cx="349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5" name="文本框 24"/>
            <p:cNvSpPr txBox="1"/>
            <p:nvPr/>
          </p:nvSpPr>
          <p:spPr>
            <a:xfrm>
              <a:off x="13982" y="9592"/>
              <a:ext cx="2672" cy="725"/>
            </a:xfrm>
            <a:prstGeom prst="rect">
              <a:avLst/>
            </a:prstGeom>
            <a:noFill/>
          </p:spPr>
          <p:txBody>
            <a:bodyPr wrap="none" rtlCol="0">
              <a:spAutoFit/>
            </a:bodyPr>
            <a:p>
              <a:r>
                <a:rPr lang="en-US" altLang="zh-CN" sz="2400"/>
                <a:t>Waveguide</a:t>
              </a:r>
              <a:endParaRPr lang="en-US" altLang="zh-CN" sz="2400"/>
            </a:p>
          </p:txBody>
        </p:sp>
      </p:grpSp>
      <p:grpSp>
        <p:nvGrpSpPr>
          <p:cNvPr id="27" name="组合 26"/>
          <p:cNvGrpSpPr/>
          <p:nvPr/>
        </p:nvGrpSpPr>
        <p:grpSpPr>
          <a:xfrm>
            <a:off x="9597390" y="5900420"/>
            <a:ext cx="2218690" cy="838200"/>
            <a:chOff x="13317" y="9294"/>
            <a:chExt cx="3494" cy="1320"/>
          </a:xfrm>
        </p:grpSpPr>
        <p:sp>
          <p:nvSpPr>
            <p:cNvPr id="28" name="流程图: 库存数据 27"/>
            <p:cNvSpPr/>
            <p:nvPr/>
          </p:nvSpPr>
          <p:spPr>
            <a:xfrm flipH="1">
              <a:off x="13317" y="9294"/>
              <a:ext cx="3494"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9" name="文本框 28"/>
            <p:cNvSpPr txBox="1"/>
            <p:nvPr/>
          </p:nvSpPr>
          <p:spPr>
            <a:xfrm>
              <a:off x="13982" y="9592"/>
              <a:ext cx="2369" cy="725"/>
            </a:xfrm>
            <a:prstGeom prst="rect">
              <a:avLst/>
            </a:prstGeom>
            <a:noFill/>
          </p:spPr>
          <p:txBody>
            <a:bodyPr wrap="none" rtlCol="0">
              <a:spAutoFit/>
            </a:bodyPr>
            <a:p>
              <a:r>
                <a:rPr lang="en-US" altLang="zh-CN" sz="2400"/>
                <a:t>Microstrip</a:t>
              </a:r>
              <a:endParaRPr lang="en-US" altLang="zh-CN" sz="2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p:txBody>
          <a:bodyPr anchor="ctr" anchorCtr="0"/>
          <a:p>
            <a:r>
              <a:rPr lang="zh-CN" altLang="zh-CN" sz="4000"/>
              <a:t>DC-Blocks</a:t>
            </a:r>
            <a:endParaRPr lang="zh-CN" altLang="zh-CN" sz="4000"/>
          </a:p>
        </p:txBody>
      </p:sp>
      <p:sp>
        <p:nvSpPr>
          <p:cNvPr id="81923" name="内容占位符 2"/>
          <p:cNvSpPr>
            <a:spLocks noGrp="1"/>
          </p:cNvSpPr>
          <p:nvPr>
            <p:ph idx="4294967295"/>
          </p:nvPr>
        </p:nvSpPr>
        <p:spPr>
          <a:xfrm>
            <a:off x="0" y="1718310"/>
            <a:ext cx="3947795"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up to 110</a:t>
            </a:r>
            <a:r>
              <a:rPr lang="en-US" altLang="zh-CN" sz="2400">
                <a:solidFill>
                  <a:schemeClr val="bg2"/>
                </a:solidFill>
              </a:rPr>
              <a:t>GHz</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Voltage</a:t>
            </a:r>
            <a:r>
              <a:rPr lang="en-US" altLang="zh-CN" sz="2400">
                <a:solidFill>
                  <a:schemeClr val="bg2"/>
                </a:solidFill>
              </a:rPr>
              <a:t> 25V, 50V</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IL</a:t>
            </a:r>
            <a:r>
              <a:rPr lang="en-US" altLang="zh-CN" sz="2400">
                <a:solidFill>
                  <a:schemeClr val="bg2"/>
                </a:solidFill>
              </a:rPr>
              <a:t> &lt;0.9dB @ 67GHz</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a:solidFill>
                  <a:schemeClr val="bg2"/>
                </a:solidFill>
              </a:rPr>
              <a:t>High Voltage available</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pic>
        <p:nvPicPr>
          <p:cNvPr id="81931" name="图片 10" descr="QDB-10-40000-KKF-1"/>
          <p:cNvPicPr>
            <a:picLocks noChangeAspect="1"/>
          </p:cNvPicPr>
          <p:nvPr/>
        </p:nvPicPr>
        <p:blipFill>
          <a:blip r:embed="rId1"/>
          <a:stretch>
            <a:fillRect/>
          </a:stretch>
        </p:blipFill>
        <p:spPr>
          <a:xfrm>
            <a:off x="7331710" y="1932305"/>
            <a:ext cx="3834130" cy="2245360"/>
          </a:xfrm>
          <a:prstGeom prst="rect">
            <a:avLst/>
          </a:prstGeom>
          <a:noFill/>
          <a:ln w="9525">
            <a:noFill/>
          </a:ln>
        </p:spPr>
      </p:pic>
      <p:sp>
        <p:nvSpPr>
          <p:cNvPr id="2" name="圆角矩形 1"/>
          <p:cNvSpPr/>
          <p:nvPr/>
        </p:nvSpPr>
        <p:spPr>
          <a:xfrm>
            <a:off x="7182485" y="175260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
        <p:nvSpPr>
          <p:cNvPr id="12" name="五边形 11"/>
          <p:cNvSpPr/>
          <p:nvPr/>
        </p:nvSpPr>
        <p:spPr>
          <a:xfrm>
            <a:off x="-24130" y="5763895"/>
            <a:ext cx="265874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a:t>
            </a:r>
            <a:endParaRPr lang="en-US" altLang="zh-CN" sz="2400" b="1" strike="noStrike" noProof="1">
              <a:ln w="10160">
                <a:solidFill>
                  <a:schemeClr val="accent5"/>
                </a:solidFill>
                <a:prstDash val="solid"/>
              </a:ln>
              <a:solidFill>
                <a:srgbClr val="FFFFFF"/>
              </a:solidFill>
              <a:effectLst/>
              <a:sym typeface="+mn-ea"/>
            </a:endParaRPr>
          </a:p>
        </p:txBody>
      </p:sp>
      <p:sp>
        <p:nvSpPr>
          <p:cNvPr id="13" name="文本框 12"/>
          <p:cNvSpPr txBox="1"/>
          <p:nvPr/>
        </p:nvSpPr>
        <p:spPr>
          <a:xfrm>
            <a:off x="2675890" y="5999480"/>
            <a:ext cx="8907145" cy="398780"/>
          </a:xfrm>
          <a:prstGeom prst="rect">
            <a:avLst/>
          </a:prstGeom>
          <a:noFill/>
        </p:spPr>
        <p:txBody>
          <a:bodyPr wrap="none" rtlCol="0">
            <a:spAutoFit/>
          </a:bodyPr>
          <a:p>
            <a:r>
              <a:rPr lang="en-US" altLang="zh-CN" sz="2000" b="1"/>
              <a:t>1.0mm, 1.85mm, 2.4mm, SMP, SSMP, 2.92mm, SSMA, SMA, N,7/16, 4.3/10</a:t>
            </a:r>
            <a:endParaRPr lang="en-US" altLang="zh-CN"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p:txBody>
          <a:bodyPr anchor="ctr" anchorCtr="0"/>
          <a:p>
            <a:r>
              <a:rPr lang="zh-CN" altLang="zh-CN" sz="4000"/>
              <a:t>D</a:t>
            </a:r>
            <a:r>
              <a:rPr lang="en-US" altLang="zh-CN" sz="4000"/>
              <a:t>etector</a:t>
            </a:r>
            <a:r>
              <a:rPr lang="zh-CN" altLang="zh-CN" sz="4000"/>
              <a:t>s</a:t>
            </a:r>
            <a:endParaRPr lang="zh-CN" altLang="zh-CN" sz="4000"/>
          </a:p>
        </p:txBody>
      </p:sp>
      <p:sp>
        <p:nvSpPr>
          <p:cNvPr id="81923" name="内容占位符 2"/>
          <p:cNvSpPr>
            <a:spLocks noGrp="1"/>
          </p:cNvSpPr>
          <p:nvPr>
            <p:ph idx="4294967295"/>
          </p:nvPr>
        </p:nvSpPr>
        <p:spPr>
          <a:xfrm>
            <a:off x="156210" y="1370330"/>
            <a:ext cx="7020560"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10MHz ~ 110GHz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Sensitivity: </a:t>
            </a:r>
            <a:r>
              <a:rPr lang="en-US" altLang="zh-CN" sz="2400">
                <a:solidFill>
                  <a:schemeClr val="bg2"/>
                </a:solidFill>
              </a:rPr>
              <a:t>100~300 mV/mW</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rPr>
              <a:t>Polarity:</a:t>
            </a:r>
            <a:r>
              <a:rPr lang="en-US" altLang="zh-CN" sz="2400">
                <a:solidFill>
                  <a:schemeClr val="bg2"/>
                </a:solidFill>
              </a:rPr>
              <a:t>  Negative / Positive</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方正书宋_GBK" panose="02000000000000000000" charset="-122"/>
              </a:rPr>
              <a:t>Input Connector:</a:t>
            </a:r>
            <a:r>
              <a:rPr lang="en-US" altLang="zh-CN" sz="2400">
                <a:solidFill>
                  <a:schemeClr val="bg2"/>
                </a:solidFill>
                <a:sym typeface="方正书宋_GBK" panose="02000000000000000000" charset="-122"/>
              </a:rPr>
              <a:t> 2.4mm, SMA, WR28~WR10</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r>
              <a:rPr lang="en-US" altLang="zh-CN" sz="2400" u="sng">
                <a:solidFill>
                  <a:schemeClr val="bg2"/>
                </a:solidFill>
                <a:sym typeface="+mn-ea"/>
              </a:rPr>
              <a:t>Output Connector: </a:t>
            </a:r>
            <a:r>
              <a:rPr lang="en-US" altLang="zh-CN" sz="2400">
                <a:solidFill>
                  <a:schemeClr val="bg2"/>
                </a:solidFill>
                <a:sym typeface="+mn-ea"/>
              </a:rPr>
              <a:t>2.92mm, SMA</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pic>
        <p:nvPicPr>
          <p:cNvPr id="81931" name="图片 10" descr="/home/qwv/Documents/公司资料/Qualwave/产品图片PNG/DETECTOR.pngDETECTOR"/>
          <p:cNvPicPr>
            <a:picLocks noChangeAspect="1"/>
          </p:cNvPicPr>
          <p:nvPr/>
        </p:nvPicPr>
        <p:blipFill>
          <a:blip r:embed="rId1"/>
          <a:srcRect/>
          <a:stretch>
            <a:fillRect/>
          </a:stretch>
        </p:blipFill>
        <p:spPr>
          <a:xfrm>
            <a:off x="7723505" y="1703070"/>
            <a:ext cx="3529330" cy="2245360"/>
          </a:xfrm>
          <a:prstGeom prst="rect">
            <a:avLst/>
          </a:prstGeom>
          <a:noFill/>
          <a:ln w="9525">
            <a:noFill/>
          </a:ln>
        </p:spPr>
      </p:pic>
      <p:sp>
        <p:nvSpPr>
          <p:cNvPr id="20" name="任意多边形 19"/>
          <p:cNvSpPr/>
          <p:nvPr/>
        </p:nvSpPr>
        <p:spPr>
          <a:xfrm>
            <a:off x="18415" y="5893118"/>
            <a:ext cx="25501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Detectors</a:t>
            </a:r>
            <a:endParaRPr lang="en-US" altLang="zh-CN" sz="24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307590" y="5908040"/>
            <a:ext cx="246697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Coaxial Detectors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2" name="圆角矩形 1"/>
          <p:cNvSpPr/>
          <p:nvPr/>
        </p:nvSpPr>
        <p:spPr>
          <a:xfrm>
            <a:off x="7421880" y="141859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
        <p:nvSpPr>
          <p:cNvPr id="13" name="流程图: 库存数据 12"/>
          <p:cNvSpPr/>
          <p:nvPr/>
        </p:nvSpPr>
        <p:spPr>
          <a:xfrm flipH="1">
            <a:off x="4502785" y="5908040"/>
            <a:ext cx="264350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Waveguide Detectors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p:txBody>
          <a:bodyPr anchor="ctr" anchorCtr="0"/>
          <a:p>
            <a:r>
              <a:rPr lang="en-US" altLang="zh-CN" sz="4000"/>
              <a:t>Mixers</a:t>
            </a:r>
            <a:endParaRPr lang="en-US" altLang="zh-CN" sz="4000"/>
          </a:p>
        </p:txBody>
      </p:sp>
      <p:sp>
        <p:nvSpPr>
          <p:cNvPr id="81923" name="内容占位符 2"/>
          <p:cNvSpPr>
            <a:spLocks noGrp="1"/>
          </p:cNvSpPr>
          <p:nvPr>
            <p:ph idx="4294967295"/>
          </p:nvPr>
        </p:nvSpPr>
        <p:spPr>
          <a:xfrm>
            <a:off x="0" y="4537075"/>
            <a:ext cx="7020560" cy="619125"/>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1KHz ~ 110GHz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endParaRPr>
          </a:p>
          <a:p>
            <a:pPr marL="0" indent="0">
              <a:buFont typeface="Arial" panose="020B0604020202020204" pitchFamily="34" charset="0"/>
              <a:buNone/>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marL="0" indent="0">
              <a:buFont typeface="Arial" panose="020B0604020202020204" pitchFamily="34" charset="0"/>
              <a:buNone/>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sp>
        <p:nvSpPr>
          <p:cNvPr id="20" name="任意多边形 19"/>
          <p:cNvSpPr/>
          <p:nvPr/>
        </p:nvSpPr>
        <p:spPr>
          <a:xfrm>
            <a:off x="18415" y="5893118"/>
            <a:ext cx="25501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Mixers</a:t>
            </a:r>
            <a:endParaRPr lang="en-US" altLang="zh-CN" sz="2400" b="1" strike="noStrike" noProof="1">
              <a:ln w="10160">
                <a:solidFill>
                  <a:schemeClr val="accent5"/>
                </a:solidFill>
                <a:prstDash val="solid"/>
              </a:ln>
              <a:solidFill>
                <a:srgbClr val="FFFFFF"/>
              </a:solidFill>
              <a:effectLst/>
              <a:sym typeface="+mn-ea"/>
            </a:endParaRPr>
          </a:p>
        </p:txBody>
      </p:sp>
      <p:sp>
        <p:nvSpPr>
          <p:cNvPr id="21" name="流程图: 库存数据 20"/>
          <p:cNvSpPr/>
          <p:nvPr/>
        </p:nvSpPr>
        <p:spPr>
          <a:xfrm flipH="1">
            <a:off x="2348865" y="5908040"/>
            <a:ext cx="246697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Balanced Mixers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3" name="流程图: 库存数据 12"/>
          <p:cNvSpPr/>
          <p:nvPr/>
        </p:nvSpPr>
        <p:spPr>
          <a:xfrm flipH="1">
            <a:off x="4582795" y="5901055"/>
            <a:ext cx="264350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Harmonic</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Mixers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4" name="组合 23"/>
          <p:cNvGrpSpPr/>
          <p:nvPr/>
        </p:nvGrpSpPr>
        <p:grpSpPr>
          <a:xfrm>
            <a:off x="1440180" y="1283970"/>
            <a:ext cx="3646170" cy="2801620"/>
            <a:chOff x="1670" y="2023"/>
            <a:chExt cx="5742" cy="4412"/>
          </a:xfrm>
        </p:grpSpPr>
        <p:pic>
          <p:nvPicPr>
            <p:cNvPr id="5" name="图片 4" descr="/home/qwv/Documents/公司资料/Qualwave/产品图片PNG/Balanced Mixers.pngBalanced Mixers"/>
            <p:cNvPicPr>
              <a:picLocks noChangeAspect="1"/>
            </p:cNvPicPr>
            <p:nvPr/>
          </p:nvPicPr>
          <p:blipFill>
            <a:blip r:embed="rId1"/>
            <a:srcRect/>
            <a:stretch>
              <a:fillRect/>
            </a:stretch>
          </p:blipFill>
          <p:spPr>
            <a:xfrm>
              <a:off x="2479" y="2023"/>
              <a:ext cx="4140" cy="3713"/>
            </a:xfrm>
            <a:prstGeom prst="rect">
              <a:avLst/>
            </a:prstGeom>
          </p:spPr>
        </p:pic>
        <p:grpSp>
          <p:nvGrpSpPr>
            <p:cNvPr id="22" name="组合 21"/>
            <p:cNvGrpSpPr/>
            <p:nvPr/>
          </p:nvGrpSpPr>
          <p:grpSpPr>
            <a:xfrm>
              <a:off x="1670" y="2117"/>
              <a:ext cx="5742" cy="4318"/>
              <a:chOff x="1670" y="2117"/>
              <a:chExt cx="5742" cy="4318"/>
            </a:xfrm>
          </p:grpSpPr>
          <p:sp>
            <p:nvSpPr>
              <p:cNvPr id="7" name="圆角矩形 6"/>
              <p:cNvSpPr/>
              <p:nvPr/>
            </p:nvSpPr>
            <p:spPr>
              <a:xfrm>
                <a:off x="1670" y="2117"/>
                <a:ext cx="5742" cy="3803"/>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34" name="组合 5"/>
              <p:cNvGrpSpPr/>
              <p:nvPr/>
            </p:nvGrpSpPr>
            <p:grpSpPr>
              <a:xfrm rot="0">
                <a:off x="1671" y="5663"/>
                <a:ext cx="5740" cy="773"/>
                <a:chOff x="4010" y="4126"/>
                <a:chExt cx="3129" cy="1695"/>
              </a:xfrm>
            </p:grpSpPr>
            <p:sp>
              <p:nvSpPr>
                <p:cNvPr id="35" name="圆角矩形 34"/>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82" name="文本框 11"/>
                <p:cNvSpPr txBox="1"/>
                <p:nvPr/>
              </p:nvSpPr>
              <p:spPr>
                <a:xfrm>
                  <a:off x="4082" y="4286"/>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Balanced Mixer</a:t>
                  </a:r>
                  <a:endParaRPr lang="en-US" altLang="zh-CN" sz="2000">
                    <a:latin typeface="Arial" panose="020B0604020202020204" pitchFamily="34" charset="0"/>
                    <a:ea typeface="方正书宋_GBK" panose="02000000000000000000" charset="-122"/>
                  </a:endParaRPr>
                </a:p>
              </p:txBody>
            </p:sp>
          </p:grpSp>
        </p:grpSp>
      </p:grpSp>
      <p:grpSp>
        <p:nvGrpSpPr>
          <p:cNvPr id="23" name="组合 22"/>
          <p:cNvGrpSpPr/>
          <p:nvPr/>
        </p:nvGrpSpPr>
        <p:grpSpPr>
          <a:xfrm>
            <a:off x="6614795" y="1302385"/>
            <a:ext cx="3719830" cy="2829560"/>
            <a:chOff x="10417" y="1768"/>
            <a:chExt cx="5858" cy="4456"/>
          </a:xfrm>
        </p:grpSpPr>
        <p:pic>
          <p:nvPicPr>
            <p:cNvPr id="8" name="图片 7" descr="/home/qwv/Documents/公司资料/Qualwave/产品图片PNG/harmonic-mixer-U-band2.pngharmonic-mixer-U-band2"/>
            <p:cNvPicPr>
              <a:picLocks noChangeAspect="1"/>
            </p:cNvPicPr>
            <p:nvPr/>
          </p:nvPicPr>
          <p:blipFill>
            <a:blip r:embed="rId2"/>
            <a:srcRect/>
            <a:stretch>
              <a:fillRect/>
            </a:stretch>
          </p:blipFill>
          <p:spPr>
            <a:xfrm>
              <a:off x="11669" y="2307"/>
              <a:ext cx="3800" cy="2981"/>
            </a:xfrm>
            <a:prstGeom prst="rect">
              <a:avLst/>
            </a:prstGeom>
          </p:spPr>
        </p:pic>
        <p:sp>
          <p:nvSpPr>
            <p:cNvPr id="15" name="圆角矩形 14"/>
            <p:cNvSpPr/>
            <p:nvPr/>
          </p:nvSpPr>
          <p:spPr>
            <a:xfrm>
              <a:off x="10417" y="1768"/>
              <a:ext cx="5742" cy="3803"/>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nvGrpSpPr>
            <p:cNvPr id="16" name="组合 5"/>
            <p:cNvGrpSpPr/>
            <p:nvPr/>
          </p:nvGrpSpPr>
          <p:grpSpPr>
            <a:xfrm rot="0">
              <a:off x="10535" y="5452"/>
              <a:ext cx="5740" cy="773"/>
              <a:chOff x="4010" y="4126"/>
              <a:chExt cx="3129" cy="1695"/>
            </a:xfrm>
          </p:grpSpPr>
          <p:sp>
            <p:nvSpPr>
              <p:cNvPr id="17" name="圆角矩形 16"/>
              <p:cNvSpPr/>
              <p:nvPr/>
            </p:nvSpPr>
            <p:spPr>
              <a:xfrm>
                <a:off x="4010" y="4126"/>
                <a:ext cx="3129" cy="1695"/>
              </a:xfrm>
              <a:prstGeom prst="roundRect">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8" name="文本框 11"/>
              <p:cNvSpPr txBox="1"/>
              <p:nvPr/>
            </p:nvSpPr>
            <p:spPr>
              <a:xfrm>
                <a:off x="4082" y="4286"/>
                <a:ext cx="2994" cy="1377"/>
              </a:xfrm>
              <a:prstGeom prst="rect">
                <a:avLst/>
              </a:prstGeom>
              <a:noFill/>
              <a:ln w="9525">
                <a:noFill/>
              </a:ln>
            </p:spPr>
            <p:txBody>
              <a:bodyPr wrap="square" anchor="t" anchorCtr="0">
                <a:spAutoFit/>
              </a:bodyPr>
              <a:p>
                <a:pPr indent="0" algn="ctr"/>
                <a:r>
                  <a:rPr lang="en-US" altLang="zh-CN" sz="2000">
                    <a:latin typeface="Arial" panose="020B0604020202020204" pitchFamily="34" charset="0"/>
                    <a:ea typeface="方正书宋_GBK" panose="02000000000000000000" charset="-122"/>
                  </a:rPr>
                  <a:t> Harmonic Mixer</a:t>
                </a:r>
                <a:endParaRPr lang="en-US" altLang="zh-CN" sz="2000">
                  <a:latin typeface="Arial" panose="020B0604020202020204" pitchFamily="34" charset="0"/>
                  <a:ea typeface="方正书宋_GBK" panose="02000000000000000000" charset="-122"/>
                </a:endParaRPr>
              </a:p>
            </p:txBody>
          </p:sp>
        </p:grpSp>
      </p:grpSp>
      <p:sp>
        <p:nvSpPr>
          <p:cNvPr id="2" name="流程图: 库存数据 1"/>
          <p:cNvSpPr/>
          <p:nvPr/>
        </p:nvSpPr>
        <p:spPr>
          <a:xfrm flipH="1">
            <a:off x="6995795" y="5913120"/>
            <a:ext cx="2643505"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IQ Mixers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24"/>
                                        </p:tgtEl>
                                        <p:attrNameLst>
                                          <p:attrName>style.visibility</p:attrName>
                                        </p:attrNameLst>
                                      </p:cBhvr>
                                      <p:to>
                                        <p:strVal val="visible"/>
                                      </p:to>
                                    </p:set>
                                    <p:animEffect transition="in" filter="wheel(1)">
                                      <p:cBhvr>
                                        <p:cTn id="7" dur="1000"/>
                                        <p:tgtEl>
                                          <p:spTgt spid="24"/>
                                        </p:tgtEl>
                                      </p:cBhvr>
                                    </p:animEffect>
                                  </p:childTnLst>
                                </p:cTn>
                              </p:par>
                              <p:par>
                                <p:cTn id="8" presetID="21" presetClass="entr" presetSubtype="1" fill="hold" nodeType="withEffect">
                                  <p:stCondLst>
                                    <p:cond delay="0"/>
                                  </p:stCondLst>
                                  <p:childTnLst>
                                    <p:set>
                                      <p:cBhvr>
                                        <p:cTn id="9" dur="1000" fill="hold">
                                          <p:stCondLst>
                                            <p:cond delay="0"/>
                                          </p:stCondLst>
                                        </p:cTn>
                                        <p:tgtEl>
                                          <p:spTgt spid="23"/>
                                        </p:tgtEl>
                                        <p:attrNameLst>
                                          <p:attrName>style.visibility</p:attrName>
                                        </p:attrNameLst>
                                      </p:cBhvr>
                                      <p:to>
                                        <p:strVal val="visible"/>
                                      </p:to>
                                    </p:set>
                                    <p:animEffect transition="in" filter="wheel(1)">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81922" name="标题 1"/>
          <p:cNvSpPr>
            <a:spLocks noGrp="1"/>
          </p:cNvSpPr>
          <p:nvPr>
            <p:ph type="title"/>
          </p:nvPr>
        </p:nvSpPr>
        <p:spPr/>
        <p:txBody>
          <a:bodyPr anchor="ctr" anchorCtr="0"/>
          <a:p>
            <a:r>
              <a:rPr lang="en-US" altLang="zh-CN" sz="4000"/>
              <a:t>Rotary Joints</a:t>
            </a:r>
            <a:endParaRPr lang="en-US" altLang="zh-CN" sz="4000"/>
          </a:p>
        </p:txBody>
      </p:sp>
      <p:sp>
        <p:nvSpPr>
          <p:cNvPr id="81923" name="内容占位符 2"/>
          <p:cNvSpPr>
            <a:spLocks noGrp="1"/>
          </p:cNvSpPr>
          <p:nvPr>
            <p:ph idx="4294967295"/>
          </p:nvPr>
        </p:nvSpPr>
        <p:spPr>
          <a:xfrm>
            <a:off x="0" y="1536700"/>
            <a:ext cx="7020560" cy="2578100"/>
          </a:xfrm>
        </p:spPr>
        <p:txBody>
          <a:bodyPr anchor="t" anchorCtr="0"/>
          <a:p>
            <a:pPr>
              <a:buFont typeface="Arial" panose="020B0604020202020204" pitchFamily="34" charset="0"/>
              <a:buChar char="•"/>
            </a:pPr>
            <a:r>
              <a:rPr lang="en-US" altLang="zh-CN" sz="2400" u="sng">
                <a:solidFill>
                  <a:schemeClr val="bg2"/>
                </a:solidFill>
                <a:sym typeface="方正书宋_GBK" panose="02000000000000000000" charset="-122"/>
              </a:rPr>
              <a:t>Freq.</a:t>
            </a:r>
            <a:r>
              <a:rPr lang="en-US" altLang="zh-CN" sz="2400">
                <a:solidFill>
                  <a:schemeClr val="bg2"/>
                </a:solidFill>
                <a:sym typeface="方正书宋_GBK" panose="02000000000000000000" charset="-122"/>
              </a:rPr>
              <a:t> : up to 50GHz</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sym typeface="方正书宋_GBK" panose="02000000000000000000" charset="-122"/>
            </a:endParaRPr>
          </a:p>
          <a:p>
            <a:pPr>
              <a:buFont typeface="Arial" panose="020B0604020202020204" pitchFamily="34" charset="0"/>
              <a:buChar char="•"/>
            </a:pPr>
            <a:r>
              <a:rPr lang="en-US" altLang="zh-CN" sz="2400">
                <a:solidFill>
                  <a:schemeClr val="bg2"/>
                </a:solidFill>
                <a:sym typeface="方正书宋_GBK" panose="02000000000000000000" charset="-122"/>
              </a:rPr>
              <a:t>Single Channel &amp; Multi-Channels Available</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sym typeface="方正书宋_GBK" panose="02000000000000000000" charset="-122"/>
            </a:endParaRPr>
          </a:p>
          <a:p>
            <a:pPr>
              <a:buFont typeface="Arial" panose="020B0604020202020204" pitchFamily="34" charset="0"/>
              <a:buChar char="•"/>
            </a:pPr>
            <a:r>
              <a:rPr lang="en-US" altLang="zh-CN" sz="2400">
                <a:solidFill>
                  <a:schemeClr val="bg2"/>
                </a:solidFill>
                <a:sym typeface="方正书宋_GBK" panose="02000000000000000000" charset="-122"/>
              </a:rPr>
              <a:t>Electrical Channels Optional</a:t>
            </a:r>
            <a:endParaRPr lang="en-US" altLang="zh-CN" sz="2400">
              <a:solidFill>
                <a:schemeClr val="bg2"/>
              </a:solidFill>
              <a:sym typeface="方正书宋_GBK" panose="02000000000000000000" charset="-122"/>
            </a:endParaRPr>
          </a:p>
          <a:p>
            <a:pPr>
              <a:buFont typeface="Arial" panose="020B0604020202020204" pitchFamily="34" charset="0"/>
              <a:buChar char="•"/>
            </a:pPr>
            <a:endParaRPr lang="en-US" altLang="zh-CN" sz="2400">
              <a:solidFill>
                <a:schemeClr val="bg2"/>
              </a:solidFill>
              <a:sym typeface="方正书宋_GBK" panose="02000000000000000000" charset="-122"/>
            </a:endParaRPr>
          </a:p>
          <a:p>
            <a:pPr>
              <a:buFont typeface="Arial" panose="020B0604020202020204" pitchFamily="34" charset="0"/>
              <a:buChar char="•"/>
            </a:pPr>
            <a:r>
              <a:rPr lang="en-US" altLang="zh-CN" sz="2400">
                <a:solidFill>
                  <a:schemeClr val="bg2"/>
                </a:solidFill>
                <a:sym typeface="方正书宋_GBK" panose="02000000000000000000" charset="-122"/>
              </a:rPr>
              <a:t>Waveguide is available</a:t>
            </a: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a:p>
            <a:pPr>
              <a:buFont typeface="Arial" panose="020B0604020202020204" pitchFamily="34" charset="0"/>
              <a:buChar char="•"/>
            </a:pPr>
            <a:endParaRPr lang="en-US" altLang="zh-CN" sz="2400">
              <a:solidFill>
                <a:schemeClr val="bg2"/>
              </a:solidFill>
            </a:endParaRPr>
          </a:p>
        </p:txBody>
      </p:sp>
      <p:pic>
        <p:nvPicPr>
          <p:cNvPr id="81931" name="图片 10" descr="/home/qwv/Documents/公司资料/Qualwave/产品图片PNG/HF0118-12.pngHF0118-12"/>
          <p:cNvPicPr>
            <a:picLocks noChangeAspect="1"/>
          </p:cNvPicPr>
          <p:nvPr/>
        </p:nvPicPr>
        <p:blipFill>
          <a:blip r:embed="rId1"/>
          <a:srcRect/>
          <a:stretch>
            <a:fillRect/>
          </a:stretch>
        </p:blipFill>
        <p:spPr>
          <a:xfrm>
            <a:off x="8337868" y="1703070"/>
            <a:ext cx="2300605" cy="2245360"/>
          </a:xfrm>
          <a:prstGeom prst="rect">
            <a:avLst/>
          </a:prstGeom>
          <a:noFill/>
          <a:ln w="9525">
            <a:noFill/>
          </a:ln>
        </p:spPr>
      </p:pic>
      <p:sp>
        <p:nvSpPr>
          <p:cNvPr id="2" name="圆角矩形 1"/>
          <p:cNvSpPr/>
          <p:nvPr/>
        </p:nvSpPr>
        <p:spPr>
          <a:xfrm>
            <a:off x="7421880" y="1418590"/>
            <a:ext cx="4132580" cy="2605405"/>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sp>
        <p:nvSpPr>
          <p:cNvPr id="5" name="五边形 4"/>
          <p:cNvSpPr/>
          <p:nvPr/>
        </p:nvSpPr>
        <p:spPr>
          <a:xfrm>
            <a:off x="-9525" y="5714365"/>
            <a:ext cx="3072765"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Rotary Joints</a:t>
            </a:r>
            <a:endParaRPr lang="en-US" altLang="zh-CN" sz="2400" b="1" strike="noStrike" noProof="1">
              <a:ln w="10160">
                <a:solidFill>
                  <a:schemeClr val="accent5"/>
                </a:solidFill>
                <a:prstDash val="solid"/>
              </a:ln>
              <a:solidFill>
                <a:srgbClr val="FFFFFF"/>
              </a:solidFill>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000" fill="hold">
                                          <p:stCondLst>
                                            <p:cond delay="0"/>
                                          </p:stCondLst>
                                        </p:cTn>
                                        <p:tgtEl>
                                          <p:spTgt spid="81931"/>
                                        </p:tgtEl>
                                        <p:attrNameLst>
                                          <p:attrName>style.visibility</p:attrName>
                                        </p:attrNameLst>
                                      </p:cBhvr>
                                      <p:to>
                                        <p:strVal val="visible"/>
                                      </p:to>
                                    </p:set>
                                    <p:animEffect transition="in" filter="wheel(1)">
                                      <p:cBhvr>
                                        <p:cTn id="10" dur="1000"/>
                                        <p:tgtEl>
                                          <p:spTgt spid="81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20834" name="标题 1"/>
          <p:cNvSpPr>
            <a:spLocks noGrp="1"/>
          </p:cNvSpPr>
          <p:nvPr>
            <p:ph type="title"/>
          </p:nvPr>
        </p:nvSpPr>
        <p:spPr/>
        <p:txBody>
          <a:bodyPr anchor="ctr" anchorCtr="0"/>
          <a:p>
            <a:r>
              <a:rPr lang="zh-CN" altLang="zh-CN" sz="4000"/>
              <a:t>Phase Shifters</a:t>
            </a:r>
            <a:endParaRPr lang="zh-CN" altLang="zh-CN" sz="4000"/>
          </a:p>
        </p:txBody>
      </p:sp>
      <p:grpSp>
        <p:nvGrpSpPr>
          <p:cNvPr id="4" name="组合 3"/>
          <p:cNvGrpSpPr/>
          <p:nvPr/>
        </p:nvGrpSpPr>
        <p:grpSpPr>
          <a:xfrm>
            <a:off x="7026275" y="1771015"/>
            <a:ext cx="4729480" cy="2708910"/>
            <a:chOff x="11065" y="2789"/>
            <a:chExt cx="7448" cy="4266"/>
          </a:xfrm>
        </p:grpSpPr>
        <p:pic>
          <p:nvPicPr>
            <p:cNvPr id="2" name="图片 1" descr="/home/qwv/Desktop/QMPS45-1.pngQMPS45-1"/>
            <p:cNvPicPr>
              <a:picLocks noChangeAspect="1"/>
            </p:cNvPicPr>
            <p:nvPr/>
          </p:nvPicPr>
          <p:blipFill>
            <a:blip r:embed="rId1"/>
            <a:srcRect l="4364" t="-12" r="4364" b="12"/>
            <a:stretch>
              <a:fillRect/>
            </a:stretch>
          </p:blipFill>
          <p:spPr>
            <a:xfrm>
              <a:off x="11684" y="2866"/>
              <a:ext cx="6446" cy="4113"/>
            </a:xfrm>
            <a:prstGeom prst="rect">
              <a:avLst/>
            </a:prstGeom>
          </p:spPr>
        </p:pic>
        <p:sp>
          <p:nvSpPr>
            <p:cNvPr id="3" name="圆角矩形 2"/>
            <p:cNvSpPr/>
            <p:nvPr/>
          </p:nvSpPr>
          <p:spPr>
            <a:xfrm>
              <a:off x="11065" y="2789"/>
              <a:ext cx="7448" cy="4266"/>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sp>
        <p:nvSpPr>
          <p:cNvPr id="18" name="流程图: 库存数据 17"/>
          <p:cNvSpPr/>
          <p:nvPr/>
        </p:nvSpPr>
        <p:spPr>
          <a:xfrm flipH="1">
            <a:off x="7827010" y="5885815"/>
            <a:ext cx="4057650" cy="83820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Voltage Controlled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flipH="1">
            <a:off x="5279390" y="5900420"/>
            <a:ext cx="3003550" cy="83820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Digital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18415" y="5885815"/>
            <a:ext cx="2600960" cy="852805"/>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Phase Shifters</a:t>
            </a:r>
            <a:endParaRPr lang="en-US" altLang="zh-CN" sz="2400" b="1" strike="noStrike" noProof="1">
              <a:ln w="10160">
                <a:solidFill>
                  <a:schemeClr val="accent5"/>
                </a:solidFill>
                <a:prstDash val="solid"/>
              </a:ln>
              <a:solidFill>
                <a:srgbClr val="FFFFFF"/>
              </a:solidFill>
              <a:effectLst/>
              <a:sym typeface="+mn-ea"/>
            </a:endParaRPr>
          </a:p>
        </p:txBody>
      </p:sp>
      <p:sp>
        <p:nvSpPr>
          <p:cNvPr id="11" name="流程图: 库存数据 10"/>
          <p:cNvSpPr/>
          <p:nvPr/>
        </p:nvSpPr>
        <p:spPr>
          <a:xfrm flipH="1">
            <a:off x="2353945" y="5900420"/>
            <a:ext cx="3246120" cy="83820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Manual Phase Shifters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5" name="文本框 4"/>
          <p:cNvSpPr txBox="1"/>
          <p:nvPr/>
        </p:nvSpPr>
        <p:spPr>
          <a:xfrm>
            <a:off x="163195" y="1637030"/>
            <a:ext cx="8332470" cy="3784600"/>
          </a:xfrm>
          <a:prstGeom prst="rect">
            <a:avLst/>
          </a:prstGeom>
          <a:noFill/>
        </p:spPr>
        <p:txBody>
          <a:bodyPr wrap="square" rtlCol="0">
            <a:spAutoFit/>
          </a:bodyPr>
          <a:p>
            <a:pPr marL="342900" indent="-342900" algn="l">
              <a:buFont typeface="Arial" panose="020B0604020202020204" pitchFamily="34" charset="0"/>
              <a:buChar char="•"/>
            </a:pPr>
            <a:r>
              <a:rPr lang="en-US" altLang="zh-CN" sz="2400" b="1"/>
              <a:t>Manual Phase Shifters</a:t>
            </a:r>
            <a:r>
              <a:rPr lang="en-US" altLang="zh-CN" sz="2400"/>
              <a:t>: </a:t>
            </a:r>
            <a:endParaRPr lang="en-US" altLang="zh-CN" sz="2400"/>
          </a:p>
          <a:p>
            <a:pPr algn="l">
              <a:buFont typeface="Arial" panose="020B0604020202020204" pitchFamily="34" charset="0"/>
            </a:pPr>
            <a:r>
              <a:rPr lang="en-US" altLang="zh-CN" sz="2400"/>
              <a:t>    Up to 40GHz | Up to  900°/GHz | Up to 100W	</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b="1"/>
              <a:t>Digitally Controlled Phase Shifter</a:t>
            </a:r>
            <a:r>
              <a:rPr lang="en-US" altLang="en-US" sz="2400" b="1"/>
              <a:t>:</a:t>
            </a:r>
            <a:endParaRPr lang="en-US" altLang="en-US" sz="2400" b="1"/>
          </a:p>
          <a:p>
            <a:pPr algn="l"/>
            <a:r>
              <a:rPr lang="en-US" altLang="zh-CN" sz="2400">
                <a:sym typeface="+mn-ea"/>
              </a:rPr>
              <a:t>    Up to 40GHz </a:t>
            </a:r>
            <a:endParaRPr lang="en-US" altLang="zh-CN" sz="2400">
              <a:sym typeface="+mn-ea"/>
            </a:endParaRPr>
          </a:p>
          <a:p>
            <a:pPr algn="l"/>
            <a:endParaRPr lang="en-US" altLang="en-US" sz="2400" b="1"/>
          </a:p>
          <a:p>
            <a:pPr marL="342900" indent="-342900" algn="l">
              <a:buFont typeface="Arial" panose="020B0604020202020204" pitchFamily="34" charset="0"/>
              <a:buChar char="•"/>
            </a:pPr>
            <a:r>
              <a:rPr lang="en-US" altLang="zh-CN" sz="2400" b="1"/>
              <a:t>Voltage Controlled Phase Shifter:</a:t>
            </a:r>
            <a:r>
              <a:rPr lang="en-US" altLang="zh-CN" sz="2400"/>
              <a:t>	</a:t>
            </a:r>
            <a:endParaRPr lang="en-US" altLang="zh-CN" sz="2400"/>
          </a:p>
          <a:p>
            <a:pPr algn="l"/>
            <a:r>
              <a:rPr lang="en-US" altLang="zh-CN" sz="2400">
                <a:sym typeface="+mn-ea"/>
              </a:rPr>
              <a:t>    Up to 40GHz</a:t>
            </a:r>
            <a:endParaRPr lang="en-US" altLang="zh-CN" sz="2400">
              <a:sym typeface="+mn-ea"/>
            </a:endParaRPr>
          </a:p>
          <a:p>
            <a:pPr algn="l"/>
            <a:endParaRPr lang="en-US" altLang="zh-CN" sz="2400"/>
          </a:p>
          <a:p>
            <a:pPr marL="342900" indent="-342900" algn="l">
              <a:buClrTx/>
              <a:buSzTx/>
              <a:buFont typeface="Arial" panose="020B0604020202020204" pitchFamily="34" charset="0"/>
              <a:buChar char="•"/>
            </a:pPr>
            <a:r>
              <a:rPr lang="en-US" altLang="zh-CN" sz="2400" b="1"/>
              <a:t>Waveguide Manual Phase Shifter</a:t>
            </a:r>
            <a:endParaRPr lang="en-US" altLang="zh-CN"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1505" name="标题 1"/>
          <p:cNvSpPr>
            <a:spLocks noGrp="1"/>
          </p:cNvSpPr>
          <p:nvPr>
            <p:ph type="title"/>
          </p:nvPr>
        </p:nvSpPr>
        <p:spPr/>
        <p:txBody>
          <a:bodyPr anchor="ctr"/>
          <a:p>
            <a:pPr fontAlgn="base"/>
            <a:r>
              <a:rPr lang="en-US" altLang="zh-CN" sz="4000" strike="noStrike" noProof="1">
                <a:effectLst>
                  <a:outerShdw blurRad="38100" dist="25400" dir="5400000" algn="ctr" rotWithShape="0">
                    <a:srgbClr val="6E747A">
                      <a:alpha val="43000"/>
                    </a:srgbClr>
                  </a:outerShdw>
                </a:effectLst>
                <a:sym typeface="方正书宋_GBK" panose="02000000000000000000" charset="-122"/>
              </a:rPr>
              <a:t>Calibration Kits</a:t>
            </a:r>
            <a:endParaRPr lang="en-US" altLang="zh-CN" sz="4000" strike="noStrike" noProof="1">
              <a:effectLst>
                <a:outerShdw blurRad="38100" dist="25400" dir="5400000" algn="ctr" rotWithShape="0">
                  <a:srgbClr val="6E747A">
                    <a:alpha val="43000"/>
                  </a:srgbClr>
                </a:outerShdw>
              </a:effectLst>
              <a:sym typeface="方正书宋_GBK" panose="02000000000000000000" charset="-122"/>
            </a:endParaRPr>
          </a:p>
        </p:txBody>
      </p:sp>
      <p:sp>
        <p:nvSpPr>
          <p:cNvPr id="3" name="任意多边形 2"/>
          <p:cNvSpPr/>
          <p:nvPr/>
        </p:nvSpPr>
        <p:spPr>
          <a:xfrm>
            <a:off x="38100" y="5838190"/>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sp>
        <p:nvSpPr>
          <p:cNvPr id="26" name="流程图: 库存数据 25"/>
          <p:cNvSpPr/>
          <p:nvPr/>
        </p:nvSpPr>
        <p:spPr>
          <a:xfrm flipH="1">
            <a:off x="3334815" y="5839460"/>
            <a:ext cx="138557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7" name="流程图: 库存数据 26"/>
          <p:cNvSpPr/>
          <p:nvPr/>
        </p:nvSpPr>
        <p:spPr>
          <a:xfrm flipH="1">
            <a:off x="7165770" y="5839460"/>
            <a:ext cx="1385570" cy="7696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9" name="流程图: 库存数据 8"/>
          <p:cNvSpPr/>
          <p:nvPr/>
        </p:nvSpPr>
        <p:spPr>
          <a:xfrm flipH="1">
            <a:off x="8442755" y="5839460"/>
            <a:ext cx="1385570" cy="769620"/>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L16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流程图: 库存数据 9"/>
          <p:cNvSpPr/>
          <p:nvPr/>
        </p:nvSpPr>
        <p:spPr>
          <a:xfrm flipH="1">
            <a:off x="9719740" y="5839460"/>
            <a:ext cx="1385570" cy="769620"/>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2057400" y="5839460"/>
            <a:ext cx="138600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20" name="流程图: 库存数据 19"/>
          <p:cNvSpPr/>
          <p:nvPr/>
        </p:nvSpPr>
        <p:spPr>
          <a:xfrm flipH="1">
            <a:off x="4611800" y="5839460"/>
            <a:ext cx="1385570" cy="7696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7" name="组合 6"/>
          <p:cNvGrpSpPr/>
          <p:nvPr/>
        </p:nvGrpSpPr>
        <p:grpSpPr>
          <a:xfrm>
            <a:off x="6757670" y="1788160"/>
            <a:ext cx="4737100" cy="2113280"/>
            <a:chOff x="10642" y="2816"/>
            <a:chExt cx="7460" cy="3328"/>
          </a:xfrm>
        </p:grpSpPr>
        <p:sp>
          <p:nvSpPr>
            <p:cNvPr id="59" name="圆角矩形 58"/>
            <p:cNvSpPr/>
            <p:nvPr/>
          </p:nvSpPr>
          <p:spPr>
            <a:xfrm>
              <a:off x="10659" y="2816"/>
              <a:ext cx="7407" cy="3328"/>
            </a:xfrm>
            <a:prstGeom prst="roundRect">
              <a:avLst/>
            </a:prstGeom>
            <a:noFill/>
            <a:ln>
              <a:solidFill>
                <a:schemeClr val="tx2">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2" name="图片 1" descr="QCK-N-9-10"/>
            <p:cNvPicPr>
              <a:picLocks noChangeAspect="1"/>
            </p:cNvPicPr>
            <p:nvPr/>
          </p:nvPicPr>
          <p:blipFill>
            <a:blip r:embed="rId1"/>
            <a:stretch>
              <a:fillRect/>
            </a:stretch>
          </p:blipFill>
          <p:spPr>
            <a:xfrm>
              <a:off x="10642" y="3377"/>
              <a:ext cx="7460" cy="2490"/>
            </a:xfrm>
            <a:prstGeom prst="rect">
              <a:avLst/>
            </a:prstGeom>
          </p:spPr>
        </p:pic>
      </p:grpSp>
      <p:sp>
        <p:nvSpPr>
          <p:cNvPr id="8" name="文本框 7"/>
          <p:cNvSpPr txBox="1"/>
          <p:nvPr/>
        </p:nvSpPr>
        <p:spPr>
          <a:xfrm>
            <a:off x="274955" y="1781175"/>
            <a:ext cx="6753860" cy="304609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67GHz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u="sng">
                <a:latin typeface="+mn-lt"/>
                <a:cs typeface="+mn-lt"/>
              </a:rPr>
              <a:t>VSWR:</a:t>
            </a:r>
            <a:r>
              <a:rPr lang="en-US" altLang="zh-CN" sz="2400">
                <a:latin typeface="+mn-lt"/>
                <a:cs typeface="+mn-lt"/>
              </a:rPr>
              <a:t> ≤1.15 @40GHz,1.06@26.5GHz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Waveguide calibration kit is available</a:t>
            </a: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algn="l">
              <a:buFont typeface="Arial" panose="020B0604020202020204" pitchFamily="34" charset="0"/>
            </a:pPr>
            <a:endParaRPr lang="en-US" altLang="zh-CN" sz="2400">
              <a:latin typeface="+mn-lt"/>
              <a:cs typeface="+mn-lt"/>
            </a:endParaRPr>
          </a:p>
        </p:txBody>
      </p:sp>
      <p:sp>
        <p:nvSpPr>
          <p:cNvPr id="5" name="流程图: 库存数据 4"/>
          <p:cNvSpPr/>
          <p:nvPr/>
        </p:nvSpPr>
        <p:spPr>
          <a:xfrm flipH="1">
            <a:off x="5888785" y="5839460"/>
            <a:ext cx="1385570" cy="7696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p:txBody>
          <a:bodyPr anchor="ctr" anchorCtr="0"/>
          <a:p>
            <a:r>
              <a:rPr lang="en-US" altLang="zh-CN" sz="4000">
                <a:sym typeface="方正书宋_GBK" panose="02000000000000000000" charset="-122"/>
              </a:rPr>
              <a:t>Antennas</a:t>
            </a:r>
            <a:endParaRPr lang="en-US" altLang="zh-CN" sz="4000">
              <a:sym typeface="方正书宋_GBK" panose="02000000000000000000" charset="-122"/>
            </a:endParaRPr>
          </a:p>
        </p:txBody>
      </p:sp>
      <p:sp>
        <p:nvSpPr>
          <p:cNvPr id="8" name="文本框 7"/>
          <p:cNvSpPr txBox="1"/>
          <p:nvPr/>
        </p:nvSpPr>
        <p:spPr>
          <a:xfrm>
            <a:off x="264160" y="1899285"/>
            <a:ext cx="6753860" cy="1938020"/>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Freq.:</a:t>
            </a:r>
            <a:r>
              <a:rPr lang="en-US" altLang="zh-CN" sz="2400">
                <a:latin typeface="+mn-lt"/>
                <a:cs typeface="+mn-lt"/>
              </a:rPr>
              <a:t> Up to 116GHz</a:t>
            </a:r>
            <a:endParaRPr lang="en-US" altLang="zh-CN"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endParaRPr lang="zh-CN" altLang="en-US" sz="2400">
              <a:latin typeface="+mn-lt"/>
              <a:cs typeface="+mn-lt"/>
            </a:endParaRPr>
          </a:p>
          <a:p>
            <a:pPr marL="342900" indent="-342900" algn="l">
              <a:buFont typeface="Arial" panose="020B0604020202020204" pitchFamily="34" charset="0"/>
              <a:buChar char="•"/>
            </a:pPr>
            <a:r>
              <a:rPr lang="en-US" altLang="zh-CN" sz="2400">
                <a:latin typeface="+mn-lt"/>
                <a:cs typeface="+mn-lt"/>
              </a:rPr>
              <a:t>Customization is available</a:t>
            </a:r>
            <a:endParaRPr lang="en-US" altLang="zh-CN" sz="2400">
              <a:latin typeface="+mn-lt"/>
              <a:cs typeface="+mn-lt"/>
            </a:endParaRPr>
          </a:p>
        </p:txBody>
      </p:sp>
      <p:grpSp>
        <p:nvGrpSpPr>
          <p:cNvPr id="15" name="组合 14"/>
          <p:cNvGrpSpPr/>
          <p:nvPr/>
        </p:nvGrpSpPr>
        <p:grpSpPr>
          <a:xfrm>
            <a:off x="18415" y="5885815"/>
            <a:ext cx="11310620" cy="852170"/>
            <a:chOff x="29" y="9269"/>
            <a:chExt cx="17812" cy="1342"/>
          </a:xfrm>
        </p:grpSpPr>
        <p:sp>
          <p:nvSpPr>
            <p:cNvPr id="6" name="流程图: 库存数据 5"/>
            <p:cNvSpPr/>
            <p:nvPr/>
          </p:nvSpPr>
          <p:spPr>
            <a:xfrm flipH="1">
              <a:off x="13183" y="9269"/>
              <a:ext cx="4659" cy="132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Conical Horn Antennas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0" name="任意多边形 9"/>
            <p:cNvSpPr/>
            <p:nvPr/>
          </p:nvSpPr>
          <p:spPr>
            <a:xfrm>
              <a:off x="29" y="9269"/>
              <a:ext cx="4096" cy="1343"/>
            </a:xfrm>
            <a:custGeom>
              <a:avLst/>
              <a:gdLst>
                <a:gd name="connsiteX0" fmla="*/ 0 w 4016"/>
                <a:gd name="connsiteY0" fmla="*/ 22 h 1343"/>
                <a:gd name="connsiteX1" fmla="*/ 2755 w 4016"/>
                <a:gd name="connsiteY1" fmla="*/ 0 h 1343"/>
                <a:gd name="connsiteX2" fmla="*/ 4016 w 4016"/>
                <a:gd name="connsiteY2" fmla="*/ 619 h 1343"/>
                <a:gd name="connsiteX3" fmla="*/ 2851 w 4016"/>
                <a:gd name="connsiteY3" fmla="*/ 1328 h 1343"/>
                <a:gd name="connsiteX4" fmla="*/ 0 w 4016"/>
                <a:gd name="connsiteY4" fmla="*/ 1343 h 1343"/>
                <a:gd name="connsiteX5" fmla="*/ 0 w 4016"/>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 h="1343">
                  <a:moveTo>
                    <a:pt x="0" y="22"/>
                  </a:moveTo>
                  <a:lnTo>
                    <a:pt x="2755" y="0"/>
                  </a:lnTo>
                  <a:cubicBezTo>
                    <a:pt x="3902" y="0"/>
                    <a:pt x="4016" y="254"/>
                    <a:pt x="4016" y="619"/>
                  </a:cubicBezTo>
                  <a:cubicBezTo>
                    <a:pt x="4016" y="983"/>
                    <a:pt x="3998" y="1328"/>
                    <a:pt x="2851"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Antennas</a:t>
              </a:r>
              <a:endParaRPr lang="en-US" altLang="zh-CN" sz="2400" b="1" strike="noStrike" noProof="1">
                <a:ln w="10160">
                  <a:solidFill>
                    <a:schemeClr val="accent5"/>
                  </a:solidFill>
                  <a:prstDash val="solid"/>
                </a:ln>
                <a:solidFill>
                  <a:srgbClr val="FFFFFF"/>
                </a:solidFill>
                <a:effectLst/>
                <a:sym typeface="+mn-ea"/>
              </a:endParaRPr>
            </a:p>
          </p:txBody>
        </p:sp>
        <p:sp>
          <p:nvSpPr>
            <p:cNvPr id="12" name="流程图: 库存数据 11"/>
            <p:cNvSpPr/>
            <p:nvPr/>
          </p:nvSpPr>
          <p:spPr>
            <a:xfrm flipH="1">
              <a:off x="8409" y="9269"/>
              <a:ext cx="5248" cy="1320"/>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Double Ridged Horn Antenn	</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sp>
          <p:nvSpPr>
            <p:cNvPr id="19" name="流程图: 库存数据 18"/>
            <p:cNvSpPr/>
            <p:nvPr/>
          </p:nvSpPr>
          <p:spPr>
            <a:xfrm flipH="1">
              <a:off x="3651" y="9269"/>
              <a:ext cx="5232" cy="1320"/>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strike="noStrike" noProof="1">
                  <a:solidFill>
                    <a:schemeClr val="tx1"/>
                  </a:solidFill>
                  <a:effectLst>
                    <a:outerShdw blurRad="38100" dist="19050" dir="2700000" algn="tl" rotWithShape="0">
                      <a:schemeClr val="dk1">
                        <a:alpha val="40000"/>
                      </a:schemeClr>
                    </a:outerShdw>
                  </a:effectLst>
                  <a:sym typeface="+mn-ea"/>
                </a:rPr>
                <a:t>Rectangular Horn Antennas</a:t>
              </a:r>
              <a:endParaRPr lang="en-US" altLang="zh-CN" sz="2400" strike="noStrike" noProof="1">
                <a:solidFill>
                  <a:schemeClr val="tx1"/>
                </a:solidFill>
                <a:effectLst>
                  <a:outerShdw blurRad="38100" dist="19050" dir="2700000" algn="tl" rotWithShape="0">
                    <a:schemeClr val="dk1">
                      <a:alpha val="40000"/>
                    </a:schemeClr>
                  </a:outerShdw>
                </a:effectLst>
                <a:sym typeface="+mn-ea"/>
              </a:endParaRPr>
            </a:p>
          </p:txBody>
        </p:sp>
      </p:grpSp>
      <p:grpSp>
        <p:nvGrpSpPr>
          <p:cNvPr id="16" name="组合 15"/>
          <p:cNvGrpSpPr/>
          <p:nvPr/>
        </p:nvGrpSpPr>
        <p:grpSpPr>
          <a:xfrm>
            <a:off x="7120890" y="1108075"/>
            <a:ext cx="4495165" cy="4072890"/>
            <a:chOff x="11214" y="1745"/>
            <a:chExt cx="7079" cy="6414"/>
          </a:xfrm>
        </p:grpSpPr>
        <p:sp>
          <p:nvSpPr>
            <p:cNvPr id="3" name="圆角矩形 2"/>
            <p:cNvSpPr/>
            <p:nvPr/>
          </p:nvSpPr>
          <p:spPr>
            <a:xfrm>
              <a:off x="11214" y="2991"/>
              <a:ext cx="6494" cy="438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4" name="图片 13" descr="双脊喇叭天线"/>
            <p:cNvPicPr>
              <a:picLocks noChangeAspect="1"/>
            </p:cNvPicPr>
            <p:nvPr/>
          </p:nvPicPr>
          <p:blipFill>
            <a:blip r:embed="rId1"/>
            <a:stretch>
              <a:fillRect/>
            </a:stretch>
          </p:blipFill>
          <p:spPr>
            <a:xfrm>
              <a:off x="11395" y="1745"/>
              <a:ext cx="6899" cy="6414"/>
            </a:xfrm>
            <a:prstGeom prst="rect">
              <a:avLst/>
            </a:prstGeom>
          </p:spPr>
        </p:pic>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35170" name="标题 1"/>
          <p:cNvSpPr>
            <a:spLocks noGrp="1"/>
          </p:cNvSpPr>
          <p:nvPr>
            <p:ph type="title"/>
          </p:nvPr>
        </p:nvSpPr>
        <p:spPr/>
        <p:txBody>
          <a:bodyPr anchor="ctr" anchorCtr="0"/>
          <a:p>
            <a:r>
              <a:rPr lang="en-US" altLang="zh-CN" sz="4000">
                <a:sym typeface="方正书宋_GBK" panose="02000000000000000000" charset="-122"/>
              </a:rPr>
              <a:t>Other Products</a:t>
            </a:r>
            <a:endParaRPr lang="en-US" altLang="zh-CN" sz="4000">
              <a:sym typeface="方正书宋_GBK" panose="02000000000000000000" charset="-122"/>
            </a:endParaRPr>
          </a:p>
        </p:txBody>
      </p:sp>
      <p:sp>
        <p:nvSpPr>
          <p:cNvPr id="8" name="文本框 7"/>
          <p:cNvSpPr txBox="1"/>
          <p:nvPr/>
        </p:nvSpPr>
        <p:spPr>
          <a:xfrm>
            <a:off x="295910" y="1227455"/>
            <a:ext cx="6753860" cy="3046095"/>
          </a:xfrm>
          <a:prstGeom prst="rect">
            <a:avLst/>
          </a:prstGeom>
          <a:noFill/>
        </p:spPr>
        <p:txBody>
          <a:bodyPr wrap="square" rtlCol="0">
            <a:spAutoFit/>
          </a:bodyPr>
          <a:p>
            <a:pPr algn="l">
              <a:buFont typeface="Arial" panose="020B0604020202020204" pitchFamily="34" charset="0"/>
            </a:pPr>
            <a:endParaRPr lang="zh-CN" altLang="en-US" sz="2400"/>
          </a:p>
          <a:p>
            <a:pPr marL="342900" indent="-342900" algn="l">
              <a:buFont typeface="Arial" panose="020B0604020202020204" pitchFamily="34" charset="0"/>
              <a:buChar char="•"/>
            </a:pPr>
            <a:r>
              <a:rPr lang="en-US" altLang="zh-CN" sz="2400" u="sng">
                <a:latin typeface="+mn-lt"/>
                <a:cs typeface="+mn-lt"/>
              </a:rPr>
              <a:t>Bias Tee</a:t>
            </a:r>
            <a:r>
              <a:rPr lang="en-US" altLang="zh-CN" sz="2400">
                <a:latin typeface="+mn-lt"/>
                <a:cs typeface="+mn-lt"/>
              </a:rPr>
              <a:t>: 0.005~40GHz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Frequency Multipliers: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Frequency Dividers: up to 110GHz</a:t>
            </a:r>
            <a:endParaRPr lang="en-US" altLang="zh-CN" sz="2400">
              <a:latin typeface="+mn-lt"/>
              <a:cs typeface="+mn-lt"/>
            </a:endParaRPr>
          </a:p>
          <a:p>
            <a:pPr marL="342900" indent="-342900" algn="l">
              <a:buFont typeface="Arial" panose="020B0604020202020204" pitchFamily="34" charset="0"/>
              <a:buChar char="•"/>
            </a:pPr>
            <a:endParaRPr lang="en-US" altLang="zh-CN" sz="2400">
              <a:latin typeface="+mn-lt"/>
              <a:cs typeface="+mn-lt"/>
            </a:endParaRPr>
          </a:p>
          <a:p>
            <a:pPr marL="342900" indent="-342900" algn="l">
              <a:buFont typeface="Arial" panose="020B0604020202020204" pitchFamily="34" charset="0"/>
              <a:buChar char="•"/>
            </a:pPr>
            <a:r>
              <a:rPr lang="en-US" altLang="zh-CN" sz="2400">
                <a:latin typeface="+mn-lt"/>
                <a:cs typeface="+mn-lt"/>
              </a:rPr>
              <a:t>Equalizer: up to 40GHz</a:t>
            </a:r>
            <a:endParaRPr lang="en-US" altLang="zh-CN" sz="2400">
              <a:latin typeface="+mn-lt"/>
              <a:cs typeface="+mn-lt"/>
            </a:endParaRPr>
          </a:p>
        </p:txBody>
      </p:sp>
      <p:sp>
        <p:nvSpPr>
          <p:cNvPr id="3" name="圆角矩形 2"/>
          <p:cNvSpPr/>
          <p:nvPr/>
        </p:nvSpPr>
        <p:spPr>
          <a:xfrm>
            <a:off x="7120890" y="1539875"/>
            <a:ext cx="4123690" cy="278130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14" name="图片 13" descr="/home/qwv/Desktop/01.png01"/>
          <p:cNvPicPr>
            <a:picLocks noChangeAspect="1"/>
          </p:cNvPicPr>
          <p:nvPr/>
        </p:nvPicPr>
        <p:blipFill>
          <a:blip r:embed="rId1"/>
          <a:srcRect t="7110" b="7110"/>
          <a:stretch>
            <a:fillRect/>
          </a:stretch>
        </p:blipFill>
        <p:spPr>
          <a:xfrm>
            <a:off x="7508240" y="1560830"/>
            <a:ext cx="3589655" cy="2751455"/>
          </a:xfrm>
          <a:prstGeom prst="rect">
            <a:avLst/>
          </a:prstGeom>
        </p:spPr>
      </p:pic>
      <p:sp>
        <p:nvSpPr>
          <p:cNvPr id="43" name="文本框 42"/>
          <p:cNvSpPr txBox="1"/>
          <p:nvPr/>
        </p:nvSpPr>
        <p:spPr>
          <a:xfrm>
            <a:off x="490855" y="4463415"/>
            <a:ext cx="3319780" cy="460375"/>
          </a:xfrm>
          <a:prstGeom prst="rect">
            <a:avLst/>
          </a:prstGeom>
          <a:noFill/>
        </p:spPr>
        <p:txBody>
          <a:bodyPr wrap="none" rtlCol="0">
            <a:spAutoFit/>
          </a:bodyPr>
          <a:p>
            <a:pPr algn="l"/>
            <a:r>
              <a:rPr lang="en-US" altLang="zh-CN" sz="2400">
                <a:latin typeface="+mj-lt"/>
                <a:cs typeface="+mj-lt"/>
                <a:sym typeface="+mn-ea"/>
              </a:rPr>
              <a:t>* </a:t>
            </a:r>
            <a:r>
              <a:rPr lang="en-US" altLang="zh-CN" sz="2000">
                <a:solidFill>
                  <a:schemeClr val="bg2"/>
                </a:solidFill>
                <a:latin typeface="+mj-lt"/>
                <a:cs typeface="+mj-lt"/>
                <a:sym typeface="+mn-ea"/>
              </a:rPr>
              <a:t>Customization is available</a:t>
            </a:r>
            <a:endParaRPr lang="en-US" altLang="zh-CN" sz="2000">
              <a:solidFill>
                <a:schemeClr val="bg2"/>
              </a:solidFill>
              <a:latin typeface="+mj-lt"/>
              <a:cs typeface="+mj-lt"/>
              <a:sym typeface="+mn-ea"/>
            </a:endParaRPr>
          </a:p>
        </p:txBody>
      </p:sp>
      <p:sp>
        <p:nvSpPr>
          <p:cNvPr id="5" name="五边形 4"/>
          <p:cNvSpPr/>
          <p:nvPr/>
        </p:nvSpPr>
        <p:spPr>
          <a:xfrm>
            <a:off x="-9525" y="5714365"/>
            <a:ext cx="3074400" cy="838835"/>
          </a:xfrm>
          <a:prstGeom prst="homePlate">
            <a:avLst/>
          </a:pr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Other Products</a:t>
            </a:r>
            <a:endParaRPr lang="en-US" altLang="zh-CN" sz="2400" b="1" strike="noStrike" noProof="1">
              <a:ln w="10160">
                <a:solidFill>
                  <a:schemeClr val="accent5"/>
                </a:solidFill>
                <a:prstDash val="solid"/>
              </a:ln>
              <a:solidFill>
                <a:srgbClr val="FFFFFF"/>
              </a:solidFill>
              <a:effectLst/>
              <a:sym typeface="+mn-ea"/>
            </a:endParaRPr>
          </a:p>
        </p:txBody>
      </p:sp>
    </p:spTree>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 name="弦形 76"/>
          <p:cNvSpPr/>
          <p:nvPr/>
        </p:nvSpPr>
        <p:spPr>
          <a:xfrm rot="12060000">
            <a:off x="-3614737" y="1598613"/>
            <a:ext cx="8605838" cy="3944938"/>
          </a:xfrm>
          <a:prstGeom prst="chord">
            <a:avLst/>
          </a:prstGeom>
          <a:noFill/>
          <a:ln w="127000">
            <a:solidFill>
              <a:schemeClr val="tx2">
                <a:lumMod val="40000"/>
                <a:lumOff val="60000"/>
              </a:schemeClr>
            </a:solidFill>
          </a:ln>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4097" name="标题 1"/>
          <p:cNvSpPr>
            <a:spLocks noGrp="1"/>
          </p:cNvSpPr>
          <p:nvPr>
            <p:ph type="title"/>
          </p:nvPr>
        </p:nvSpPr>
        <p:spPr>
          <a:xfrm>
            <a:off x="-6350" y="2875915"/>
            <a:ext cx="3957320" cy="1626870"/>
          </a:xfrm>
        </p:spPr>
        <p:txBody>
          <a:bodyPr anchor="ctr">
            <a:scene3d>
              <a:camera prst="orthographicFront"/>
              <a:lightRig rig="soft" dir="t">
                <a:rot lat="0" lon="0" rev="15600000"/>
              </a:lightRig>
            </a:scene3d>
            <a:sp3d extrusionH="57150" prstMaterial="softEdge">
              <a:bevelT w="25400" h="38100"/>
            </a:sp3d>
          </a:bodyPr>
          <a:p>
            <a:pPr fontAlgn="base"/>
            <a:r>
              <a:rPr lang="en-US" altLang="zh-CN" sz="6000" strike="noStrike" noProof="1">
                <a:solidFill>
                  <a:srgbClr val="0070C0"/>
                </a:solidFill>
                <a:effectLst>
                  <a:outerShdw blurRad="38100" dist="38100" dir="2700000" algn="tl">
                    <a:srgbClr val="000000">
                      <a:alpha val="43137"/>
                    </a:srgbClr>
                  </a:outerShdw>
                </a:effectLst>
              </a:rPr>
              <a:t>Contact</a:t>
            </a:r>
            <a:br>
              <a:rPr lang="en-US" altLang="zh-CN" sz="6000" strike="noStrike" noProof="1">
                <a:solidFill>
                  <a:srgbClr val="0070C0"/>
                </a:solidFill>
                <a:effectLst>
                  <a:outerShdw blurRad="38100" dist="38100" dir="2700000" algn="tl">
                    <a:srgbClr val="000000">
                      <a:alpha val="43137"/>
                    </a:srgbClr>
                  </a:outerShdw>
                </a:effectLst>
              </a:rPr>
            </a:br>
            <a:r>
              <a:rPr lang="en-US" altLang="zh-CN" sz="6000" strike="noStrike" noProof="1">
                <a:solidFill>
                  <a:srgbClr val="0070C0"/>
                </a:solidFill>
                <a:effectLst>
                  <a:outerShdw blurRad="38100" dist="38100" dir="2700000" algn="tl">
                    <a:srgbClr val="000000">
                      <a:alpha val="43137"/>
                    </a:srgbClr>
                  </a:outerShdw>
                </a:effectLst>
              </a:rPr>
              <a:t>us</a:t>
            </a:r>
            <a:endParaRPr lang="en-US" altLang="zh-CN" sz="6000" strike="noStrike" noProof="1">
              <a:solidFill>
                <a:srgbClr val="0070C0"/>
              </a:solidFill>
              <a:effectLst>
                <a:outerShdw blurRad="38100" dist="38100" dir="2700000" algn="tl">
                  <a:srgbClr val="000000">
                    <a:alpha val="43137"/>
                  </a:srgbClr>
                </a:outerShdw>
              </a:effectLst>
            </a:endParaRPr>
          </a:p>
        </p:txBody>
      </p:sp>
      <p:grpSp>
        <p:nvGrpSpPr>
          <p:cNvPr id="17" name="组合 16"/>
          <p:cNvGrpSpPr/>
          <p:nvPr/>
        </p:nvGrpSpPr>
        <p:grpSpPr>
          <a:xfrm>
            <a:off x="4906963" y="2692400"/>
            <a:ext cx="4930140" cy="990600"/>
            <a:chOff x="9566" y="5531"/>
            <a:chExt cx="7764" cy="1560"/>
          </a:xfrm>
        </p:grpSpPr>
        <p:grpSp>
          <p:nvGrpSpPr>
            <p:cNvPr id="78" name="组合 77"/>
            <p:cNvGrpSpPr/>
            <p:nvPr/>
          </p:nvGrpSpPr>
          <p:grpSpPr>
            <a:xfrm>
              <a:off x="10830" y="5745"/>
              <a:ext cx="6500" cy="1130"/>
              <a:chOff x="3996" y="2462"/>
              <a:chExt cx="9397" cy="1135"/>
            </a:xfrm>
          </p:grpSpPr>
          <p:sp>
            <p:nvSpPr>
              <p:cNvPr id="79" name="圆角矩形 78"/>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69" name="文本框 108"/>
              <p:cNvSpPr txBox="1"/>
              <p:nvPr/>
            </p:nvSpPr>
            <p:spPr>
              <a:xfrm>
                <a:off x="5411" y="2716"/>
                <a:ext cx="7220" cy="631"/>
              </a:xfrm>
              <a:prstGeom prst="rect">
                <a:avLst/>
              </a:prstGeom>
              <a:noFill/>
              <a:ln w="9525">
                <a:noFill/>
              </a:ln>
            </p:spPr>
            <p:txBody>
              <a:bodyPr wrap="square" anchor="t" anchorCtr="0">
                <a:spAutoFit/>
              </a:bodyPr>
              <a:p>
                <a:pPr indent="0"/>
                <a:r>
                  <a:rPr lang="zh-CN" altLang="en-US" sz="2000" b="1">
                    <a:latin typeface="Arial" panose="020B0604020202020204" pitchFamily="34" charset="0"/>
                    <a:ea typeface="方正书宋_GBK" panose="02000000000000000000" charset="-122"/>
                  </a:rPr>
                  <a:t>sales@</a:t>
                </a:r>
                <a:r>
                  <a:rPr lang="en-US" altLang="zh-CN" sz="2000" b="1">
                    <a:latin typeface="Arial" panose="020B0604020202020204" pitchFamily="34" charset="0"/>
                    <a:ea typeface="方正书宋_GBK" panose="02000000000000000000" charset="-122"/>
                  </a:rPr>
                  <a:t>freflex</a:t>
                </a:r>
                <a:r>
                  <a:rPr lang="zh-CN" altLang="en-US" sz="2000" b="1">
                    <a:latin typeface="Arial" panose="020B0604020202020204" pitchFamily="34" charset="0"/>
                    <a:ea typeface="方正书宋_GBK" panose="02000000000000000000" charset="-122"/>
                  </a:rPr>
                  <a:t>.com</a:t>
                </a:r>
                <a:endParaRPr lang="zh-CN" altLang="en-US" sz="2000" b="1">
                  <a:latin typeface="Arial" panose="020B0604020202020204" pitchFamily="34" charset="0"/>
                  <a:ea typeface="方正书宋_GBK" panose="02000000000000000000" charset="-122"/>
                </a:endParaRPr>
              </a:p>
            </p:txBody>
          </p:sp>
        </p:grpSp>
        <p:grpSp>
          <p:nvGrpSpPr>
            <p:cNvPr id="81" name="组合 80"/>
            <p:cNvGrpSpPr/>
            <p:nvPr/>
          </p:nvGrpSpPr>
          <p:grpSpPr>
            <a:xfrm>
              <a:off x="9566" y="5531"/>
              <a:ext cx="1711" cy="1560"/>
              <a:chOff x="10745" y="541"/>
              <a:chExt cx="9397" cy="1135"/>
            </a:xfrm>
            <a:solidFill>
              <a:srgbClr val="00B0F0"/>
            </a:solidFill>
          </p:grpSpPr>
          <p:sp>
            <p:nvSpPr>
              <p:cNvPr id="82" name="椭圆 81"/>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83" name="文本框 108"/>
              <p:cNvSpPr txBox="1"/>
              <p:nvPr/>
            </p:nvSpPr>
            <p:spPr>
              <a:xfrm>
                <a:off x="10811" y="879"/>
                <a:ext cx="9331" cy="457"/>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fontAlgn="base"/>
                <a:r>
                  <a:rPr lang="en-US" altLang="zh-CN" sz="2000" b="1" strike="noStrike" noProof="1">
                    <a:solidFill>
                      <a:srgbClr val="0070C0"/>
                    </a:solidFill>
                    <a:latin typeface="+mn-lt"/>
                    <a:ea typeface="方正书宋_GBK" panose="02000000000000000000" charset="-122"/>
                    <a:cs typeface="+mn-lt"/>
                  </a:rPr>
                  <a:t>E-MAIL</a:t>
                </a:r>
                <a:endParaRPr lang="en-US" altLang="zh-CN" sz="2000" b="1" strike="noStrike" noProof="1">
                  <a:solidFill>
                    <a:srgbClr val="0070C0"/>
                  </a:solidFill>
                  <a:latin typeface="+mn-lt"/>
                  <a:ea typeface="方正书宋_GBK" panose="02000000000000000000" charset="-122"/>
                  <a:cs typeface="+mn-lt"/>
                </a:endParaRPr>
              </a:p>
            </p:txBody>
          </p:sp>
        </p:grpSp>
      </p:grpSp>
      <p:grpSp>
        <p:nvGrpSpPr>
          <p:cNvPr id="18" name="组合 17"/>
          <p:cNvGrpSpPr/>
          <p:nvPr/>
        </p:nvGrpSpPr>
        <p:grpSpPr>
          <a:xfrm>
            <a:off x="5113655" y="4482465"/>
            <a:ext cx="5591175" cy="990600"/>
            <a:chOff x="8525" y="7505"/>
            <a:chExt cx="8805" cy="1560"/>
          </a:xfrm>
        </p:grpSpPr>
        <p:grpSp>
          <p:nvGrpSpPr>
            <p:cNvPr id="3" name="组合 2"/>
            <p:cNvGrpSpPr/>
            <p:nvPr/>
          </p:nvGrpSpPr>
          <p:grpSpPr>
            <a:xfrm>
              <a:off x="9788" y="7718"/>
              <a:ext cx="7542" cy="1130"/>
              <a:chOff x="3996" y="2462"/>
              <a:chExt cx="9397" cy="1135"/>
            </a:xfrm>
          </p:grpSpPr>
          <p:sp>
            <p:nvSpPr>
              <p:cNvPr id="4" name="圆角矩形 3"/>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73" name="文本框 108"/>
              <p:cNvSpPr txBox="1"/>
              <p:nvPr/>
            </p:nvSpPr>
            <p:spPr>
              <a:xfrm>
                <a:off x="5411" y="2716"/>
                <a:ext cx="7220" cy="631"/>
              </a:xfrm>
              <a:prstGeom prst="rect">
                <a:avLst/>
              </a:prstGeom>
              <a:noFill/>
              <a:ln w="9525">
                <a:noFill/>
              </a:ln>
            </p:spPr>
            <p:txBody>
              <a:bodyPr wrap="square" anchor="t" anchorCtr="0">
                <a:spAutoFit/>
              </a:bodyPr>
              <a:p>
                <a:pPr indent="0"/>
                <a:r>
                  <a:rPr lang="zh-CN" altLang="en-US" sz="2000" b="1">
                    <a:latin typeface="Arial" panose="020B0604020202020204" pitchFamily="34" charset="0"/>
                    <a:ea typeface="方正书宋_GBK" panose="02000000000000000000" charset="-122"/>
                  </a:rPr>
                  <a:t>www.</a:t>
                </a:r>
                <a:r>
                  <a:rPr lang="en-US" altLang="zh-CN" sz="2000" b="1">
                    <a:latin typeface="Arial" panose="020B0604020202020204" pitchFamily="34" charset="0"/>
                    <a:ea typeface="方正书宋_GBK" panose="02000000000000000000" charset="-122"/>
                  </a:rPr>
                  <a:t>freflex</a:t>
                </a:r>
                <a:r>
                  <a:rPr lang="zh-CN" altLang="en-US" sz="2000" b="1">
                    <a:latin typeface="Arial" panose="020B0604020202020204" pitchFamily="34" charset="0"/>
                    <a:ea typeface="方正书宋_GBK" panose="02000000000000000000" charset="-122"/>
                  </a:rPr>
                  <a:t>.com</a:t>
                </a:r>
                <a:endParaRPr lang="zh-CN" altLang="en-US" sz="2000" b="1">
                  <a:latin typeface="Arial" panose="020B0604020202020204" pitchFamily="34" charset="0"/>
                  <a:ea typeface="方正书宋_GBK" panose="02000000000000000000" charset="-122"/>
                </a:endParaRPr>
              </a:p>
            </p:txBody>
          </p:sp>
        </p:grpSp>
        <p:grpSp>
          <p:nvGrpSpPr>
            <p:cNvPr id="8" name="组合 7"/>
            <p:cNvGrpSpPr/>
            <p:nvPr/>
          </p:nvGrpSpPr>
          <p:grpSpPr>
            <a:xfrm>
              <a:off x="8525" y="7505"/>
              <a:ext cx="1711" cy="1560"/>
              <a:chOff x="10745" y="541"/>
              <a:chExt cx="9397" cy="1135"/>
            </a:xfrm>
            <a:solidFill>
              <a:srgbClr val="00B0F0"/>
            </a:solidFill>
          </p:grpSpPr>
          <p:sp>
            <p:nvSpPr>
              <p:cNvPr id="9" name="椭圆 8"/>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0" name="文本框 108"/>
              <p:cNvSpPr txBox="1"/>
              <p:nvPr/>
            </p:nvSpPr>
            <p:spPr>
              <a:xfrm>
                <a:off x="10811" y="879"/>
                <a:ext cx="9331" cy="457"/>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algn="ctr" fontAlgn="base"/>
                <a:r>
                  <a:rPr lang="en-US" altLang="zh-CN" sz="2000" b="1" strike="noStrike" noProof="1">
                    <a:solidFill>
                      <a:srgbClr val="0070C0"/>
                    </a:solidFill>
                    <a:latin typeface="+mn-lt"/>
                    <a:ea typeface="方正书宋_GBK" panose="02000000000000000000" charset="-122"/>
                    <a:cs typeface="+mn-lt"/>
                  </a:rPr>
                  <a:t>WEB</a:t>
                </a:r>
                <a:endParaRPr lang="en-US" altLang="zh-CN" sz="2000" b="1" strike="noStrike" noProof="1">
                  <a:solidFill>
                    <a:srgbClr val="0070C0"/>
                  </a:solidFill>
                  <a:latin typeface="+mn-lt"/>
                  <a:ea typeface="方正书宋_GBK" panose="02000000000000000000" charset="-122"/>
                  <a:cs typeface="+mn-lt"/>
                </a:endParaRPr>
              </a:p>
            </p:txBody>
          </p:sp>
        </p:grpSp>
      </p:grpSp>
      <p:grpSp>
        <p:nvGrpSpPr>
          <p:cNvPr id="13" name="组合 12"/>
          <p:cNvGrpSpPr/>
          <p:nvPr/>
        </p:nvGrpSpPr>
        <p:grpSpPr>
          <a:xfrm>
            <a:off x="3737610" y="906145"/>
            <a:ext cx="7268845" cy="1258570"/>
            <a:chOff x="5886" y="1427"/>
            <a:chExt cx="11447" cy="1982"/>
          </a:xfrm>
        </p:grpSpPr>
        <p:grpSp>
          <p:nvGrpSpPr>
            <p:cNvPr id="11" name="组合 10"/>
            <p:cNvGrpSpPr/>
            <p:nvPr/>
          </p:nvGrpSpPr>
          <p:grpSpPr>
            <a:xfrm>
              <a:off x="7135" y="1700"/>
              <a:ext cx="10198" cy="1439"/>
              <a:chOff x="3996" y="2462"/>
              <a:chExt cx="9397" cy="1135"/>
            </a:xfrm>
          </p:grpSpPr>
          <p:sp>
            <p:nvSpPr>
              <p:cNvPr id="12" name="圆角矩形 11"/>
              <p:cNvSpPr/>
              <p:nvPr/>
            </p:nvSpPr>
            <p:spPr>
              <a:xfrm>
                <a:off x="3996" y="2462"/>
                <a:ext cx="9397" cy="1135"/>
              </a:xfrm>
              <a:prstGeom prst="roundRect">
                <a:avLst/>
              </a:prstGeom>
              <a:noFill/>
              <a:ln>
                <a:solidFill>
                  <a:schemeClr val="tx2"/>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43377" name="文本框 108"/>
              <p:cNvSpPr txBox="1"/>
              <p:nvPr/>
            </p:nvSpPr>
            <p:spPr>
              <a:xfrm>
                <a:off x="5223" y="2627"/>
                <a:ext cx="7898" cy="802"/>
              </a:xfrm>
              <a:prstGeom prst="rect">
                <a:avLst/>
              </a:prstGeom>
              <a:noFill/>
              <a:ln w="9525">
                <a:noFill/>
              </a:ln>
            </p:spPr>
            <p:txBody>
              <a:bodyPr wrap="square" anchor="t" anchorCtr="0">
                <a:spAutoFit/>
              </a:bodyPr>
              <a:p>
                <a:pPr indent="0"/>
                <a:r>
                  <a:rPr lang="en-US" altLang="zh-CN" sz="1800" b="1">
                    <a:latin typeface="Arial" panose="020B0604020202020204" pitchFamily="34" charset="0"/>
                    <a:ea typeface="方正书宋_GBK" panose="02000000000000000000" charset="-122"/>
                  </a:rPr>
                  <a:t>#1680, 1st Section of East Jinggong Road, Tianfu New Area, Chengdu, 610213, China</a:t>
                </a:r>
                <a:endParaRPr lang="en-US" altLang="zh-CN" sz="1800" b="1">
                  <a:latin typeface="Arial" panose="020B0604020202020204" pitchFamily="34" charset="0"/>
                  <a:ea typeface="方正书宋_GBK" panose="02000000000000000000" charset="-122"/>
                </a:endParaRPr>
              </a:p>
            </p:txBody>
          </p:sp>
        </p:grpSp>
        <p:grpSp>
          <p:nvGrpSpPr>
            <p:cNvPr id="14" name="组合 13"/>
            <p:cNvGrpSpPr/>
            <p:nvPr/>
          </p:nvGrpSpPr>
          <p:grpSpPr>
            <a:xfrm>
              <a:off x="5886" y="1427"/>
              <a:ext cx="2106" cy="1983"/>
              <a:chOff x="10745" y="541"/>
              <a:chExt cx="9406" cy="1135"/>
            </a:xfrm>
            <a:solidFill>
              <a:srgbClr val="00B0F0"/>
            </a:solidFill>
          </p:grpSpPr>
          <p:sp>
            <p:nvSpPr>
              <p:cNvPr id="15" name="椭圆 14"/>
              <p:cNvSpPr/>
              <p:nvPr/>
            </p:nvSpPr>
            <p:spPr>
              <a:xfrm>
                <a:off x="10745" y="541"/>
                <a:ext cx="9397" cy="1135"/>
              </a:xfrm>
              <a:prstGeom prst="ellipse">
                <a:avLst/>
              </a:pr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000" strike="noStrike" noProof="1">
                  <a:cs typeface="+mn-lt"/>
                </a:endParaRPr>
              </a:p>
            </p:txBody>
          </p:sp>
          <p:sp>
            <p:nvSpPr>
              <p:cNvPr id="16" name="文本框 108"/>
              <p:cNvSpPr txBox="1"/>
              <p:nvPr/>
            </p:nvSpPr>
            <p:spPr>
              <a:xfrm>
                <a:off x="10745" y="976"/>
                <a:ext cx="9406" cy="332"/>
              </a:xfrm>
              <a:prstGeom prst="rect">
                <a:avLst/>
              </a:prstGeom>
              <a:noFill/>
              <a:ln w="9525">
                <a:noFill/>
              </a:ln>
              <a:extLst>
                <a:ext uri="{909E8E84-426E-40DD-AFC4-6F175D3DCCD1}">
                  <a14:hiddenFill xmlns:a14="http://schemas.microsoft.com/office/drawing/2010/main">
                    <a:grpFill/>
                  </a14:hiddenFill>
                </a:ext>
              </a:extLst>
            </p:spPr>
            <p:txBody>
              <a:bodyPr wrap="square" anchor="t">
                <a:spAutoFit/>
              </a:bodyPr>
              <a:p>
                <a:pPr indent="0" algn="ctr" fontAlgn="base"/>
                <a:r>
                  <a:rPr lang="en-US" altLang="zh-CN" sz="1800" b="1" strike="noStrike" noProof="1">
                    <a:solidFill>
                      <a:srgbClr val="0070C0"/>
                    </a:solidFill>
                    <a:latin typeface="+mn-lt"/>
                    <a:ea typeface="方正书宋_GBK" panose="02000000000000000000" charset="-122"/>
                    <a:cs typeface="+mn-lt"/>
                  </a:rPr>
                  <a:t>ADDRESS</a:t>
                </a:r>
                <a:endParaRPr lang="en-US" altLang="zh-CN" sz="1800" b="1" strike="noStrike" noProof="1">
                  <a:solidFill>
                    <a:srgbClr val="0070C0"/>
                  </a:solidFill>
                  <a:latin typeface="+mn-lt"/>
                  <a:ea typeface="方正书宋_GBK" panose="02000000000000000000" charset="-122"/>
                  <a:cs typeface="+mn-lt"/>
                </a:endParaRPr>
              </a:p>
            </p:txBody>
          </p:sp>
        </p:grpSp>
      </p:grpSp>
      <p:sp>
        <p:nvSpPr>
          <p:cNvPr id="6" name="弦形 5"/>
          <p:cNvSpPr/>
          <p:nvPr/>
        </p:nvSpPr>
        <p:spPr>
          <a:xfrm rot="11640000">
            <a:off x="-3454400" y="1098550"/>
            <a:ext cx="7661275" cy="4176713"/>
          </a:xfrm>
          <a:prstGeom prst="chord">
            <a:avLst/>
          </a:prstGeom>
          <a:noFill/>
          <a:ln w="127000">
            <a:solidFill>
              <a:schemeClr val="tx2"/>
            </a:solidFill>
          </a:ln>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up)">
                                      <p:cBhvr>
                                        <p:cTn id="7" dur="500"/>
                                        <p:tgtEl>
                                          <p:spTgt spid="7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097"/>
                                        </p:tgtEl>
                                        <p:attrNameLst>
                                          <p:attrName>style.visibility</p:attrName>
                                        </p:attrNameLst>
                                      </p:cBhvr>
                                      <p:to>
                                        <p:strVal val="visible"/>
                                      </p:to>
                                    </p:set>
                                    <p:animEffect transition="in" filter="wipe(left)">
                                      <p:cBhvr>
                                        <p:cTn id="13" dur="5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ldLvl="0" animBg="1"/>
      <p:bldP spid="4097" grpId="0"/>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p>
            <a:r>
              <a:rPr lang="en-US" altLang="zh-CN"/>
              <a:t>R&amp;D</a:t>
            </a:r>
            <a:endParaRPr lang="en-US" altLang="zh-CN"/>
          </a:p>
        </p:txBody>
      </p:sp>
      <p:grpSp>
        <p:nvGrpSpPr>
          <p:cNvPr id="2" name="组合 1"/>
          <p:cNvGrpSpPr/>
          <p:nvPr/>
        </p:nvGrpSpPr>
        <p:grpSpPr>
          <a:xfrm>
            <a:off x="250190" y="1449070"/>
            <a:ext cx="11054715" cy="5188585"/>
            <a:chOff x="394" y="2282"/>
            <a:chExt cx="17409" cy="8171"/>
          </a:xfrm>
        </p:grpSpPr>
        <p:pic>
          <p:nvPicPr>
            <p:cNvPr id="4" name="图片 3" descr="IMG_3742"/>
            <p:cNvPicPr>
              <a:picLocks noChangeAspect="1"/>
            </p:cNvPicPr>
            <p:nvPr/>
          </p:nvPicPr>
          <p:blipFill>
            <a:blip r:embed="rId1"/>
            <a:stretch>
              <a:fillRect/>
            </a:stretch>
          </p:blipFill>
          <p:spPr>
            <a:xfrm>
              <a:off x="394" y="4639"/>
              <a:ext cx="8522" cy="5681"/>
            </a:xfrm>
            <a:prstGeom prst="rect">
              <a:avLst/>
            </a:prstGeom>
          </p:spPr>
        </p:pic>
        <p:pic>
          <p:nvPicPr>
            <p:cNvPr id="5" name="图片 4" descr="IMG_3734"/>
            <p:cNvPicPr>
              <a:picLocks noChangeAspect="1"/>
            </p:cNvPicPr>
            <p:nvPr/>
          </p:nvPicPr>
          <p:blipFill>
            <a:blip r:embed="rId2"/>
            <a:stretch>
              <a:fillRect/>
            </a:stretch>
          </p:blipFill>
          <p:spPr>
            <a:xfrm>
              <a:off x="9083" y="4639"/>
              <a:ext cx="8720" cy="5814"/>
            </a:xfrm>
            <a:prstGeom prst="rect">
              <a:avLst/>
            </a:prstGeom>
          </p:spPr>
        </p:pic>
        <p:sp>
          <p:nvSpPr>
            <p:cNvPr id="6" name="文本框 5"/>
            <p:cNvSpPr txBox="1"/>
            <p:nvPr/>
          </p:nvSpPr>
          <p:spPr>
            <a:xfrm>
              <a:off x="1379" y="2282"/>
              <a:ext cx="16424" cy="1888"/>
            </a:xfrm>
            <a:prstGeom prst="rect">
              <a:avLst/>
            </a:prstGeom>
            <a:noFill/>
          </p:spPr>
          <p:txBody>
            <a:bodyPr wrap="square" rtlCol="0">
              <a:spAutoFit/>
            </a:bodyPr>
            <a:p>
              <a:pPr algn="l"/>
              <a:r>
                <a:rPr lang="en-US" altLang="zh-CN" sz="2400">
                  <a:sym typeface="+mn-ea"/>
                </a:rPr>
                <a:t>Our company has a total of 68 skilled staffs, including 10 engineers, most of whom have over 14 years’ experience in this industry, and 35 well-trained workers. </a:t>
              </a:r>
              <a:endParaRPr lang="zh-CN" altLang="en-US" sz="2400">
                <a:sym typeface="+mn-ea"/>
              </a:endParaRPr>
            </a:p>
          </p:txBody>
        </p:sp>
      </p:gr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effectLst>
                  <a:outerShdw blurRad="38100" dist="38100" dir="2700000" algn="tl">
                    <a:srgbClr val="000000">
                      <a:alpha val="43137"/>
                    </a:srgbClr>
                  </a:outerShdw>
                </a:effectLst>
                <a:sym typeface="+mn-ea"/>
              </a:rPr>
              <a:t>Factory</a:t>
            </a:r>
            <a:endParaRPr lang="zh-CN" altLang="en-US"/>
          </a:p>
        </p:txBody>
      </p:sp>
      <p:sp>
        <p:nvSpPr>
          <p:cNvPr id="4097" name="标题 1"/>
          <p:cNvSpPr>
            <a:spLocks noGrp="1"/>
          </p:cNvSpPr>
          <p:nvPr/>
        </p:nvSpPr>
        <p:spPr>
          <a:xfrm>
            <a:off x="4127500" y="-19050"/>
            <a:ext cx="8100060" cy="1012825"/>
          </a:xfrm>
          <a:prstGeom prst="rect">
            <a:avLst/>
          </a:prstGeom>
          <a:noFill/>
          <a:ln w="9525">
            <a:noFill/>
          </a:ln>
        </p:spPr>
        <p:txBody>
          <a:bodyPr anchor="ctr">
            <a:scene3d>
              <a:camera prst="orthographicFront"/>
              <a:lightRig rig="soft" dir="t">
                <a:rot lat="0" lon="0" rev="15600000"/>
              </a:lightRig>
            </a:scene3d>
            <a:sp3d extrusionH="57150" prstMaterial="softEdge">
              <a:bevelT w="25400" h="38100"/>
            </a:sp3d>
          </a:bodyPr>
          <a:lstStyle>
            <a:lvl1pPr marL="0" lvl="0" indent="0" algn="ctr" defTabSz="914400" eaLnBrk="1" fontAlgn="base" latinLnBrk="0" hangingPunct="1">
              <a:lnSpc>
                <a:spcPct val="100000"/>
              </a:lnSpc>
              <a:spcBef>
                <a:spcPct val="0"/>
              </a:spcBef>
              <a:spcAft>
                <a:spcPct val="0"/>
              </a:spcAft>
              <a:buClr>
                <a:srgbClr val="000000"/>
              </a:buClr>
              <a:buNone/>
              <a:defRPr sz="4400" b="1" i="0" u="none" kern="1200" baseline="0">
                <a:solidFill>
                  <a:schemeClr val="tx2"/>
                </a:solidFill>
                <a:latin typeface="+mj-lt"/>
                <a:ea typeface="+mj-ea"/>
                <a:cs typeface="+mj-cs"/>
              </a:defRPr>
            </a:lvl1pPr>
          </a:lstStyle>
          <a:p>
            <a:pPr fontAlgn="base"/>
            <a:endParaRPr lang="en-US" altLang="zh-CN" strike="noStrike" noProof="1">
              <a:solidFill>
                <a:schemeClr val="tx2"/>
              </a:solidFill>
              <a:effectLst>
                <a:outerShdw blurRad="38100" dist="38100" dir="2700000" algn="tl">
                  <a:srgbClr val="000000">
                    <a:alpha val="43137"/>
                  </a:srgbClr>
                </a:outerShdw>
              </a:effectLst>
            </a:endParaRPr>
          </a:p>
        </p:txBody>
      </p:sp>
      <p:sp>
        <p:nvSpPr>
          <p:cNvPr id="7" name="文本框 6"/>
          <p:cNvSpPr txBox="1"/>
          <p:nvPr/>
        </p:nvSpPr>
        <p:spPr>
          <a:xfrm>
            <a:off x="695960" y="1339850"/>
            <a:ext cx="11179175" cy="2306955"/>
          </a:xfrm>
          <a:prstGeom prst="rect">
            <a:avLst/>
          </a:prstGeom>
          <a:noFill/>
        </p:spPr>
        <p:txBody>
          <a:bodyPr wrap="square" rtlCol="0">
            <a:spAutoFit/>
          </a:bodyPr>
          <a:p>
            <a:pPr algn="l"/>
            <a:r>
              <a:rPr lang="en-US" altLang="zh-CN" sz="2400"/>
              <a:t>Our</a:t>
            </a:r>
            <a:r>
              <a:rPr lang="zh-CN" altLang="en-US" sz="2400"/>
              <a:t> company is equipped with 67GHz vector network analyzers, signal sources, spectrum analyzers, power meters, oscilloscopes, welding platforms, resistance and voltage withstand test instruments, high and low temperature test systems and other research and development, production and testing equipments. Our quality management system has been successfully registered for GB/T19001-2016/ISO9001:2015. </a:t>
            </a:r>
            <a:endParaRPr lang="zh-CN" altLang="en-US" sz="2400"/>
          </a:p>
        </p:txBody>
      </p:sp>
      <p:grpSp>
        <p:nvGrpSpPr>
          <p:cNvPr id="4" name="组合 3"/>
          <p:cNvGrpSpPr/>
          <p:nvPr/>
        </p:nvGrpSpPr>
        <p:grpSpPr>
          <a:xfrm>
            <a:off x="130810" y="3783965"/>
            <a:ext cx="11903710" cy="2947670"/>
            <a:chOff x="206" y="5959"/>
            <a:chExt cx="18746" cy="4642"/>
          </a:xfrm>
        </p:grpSpPr>
        <p:pic>
          <p:nvPicPr>
            <p:cNvPr id="10" name="图片 9" descr="product line1"/>
            <p:cNvPicPr>
              <a:picLocks noChangeAspect="1"/>
            </p:cNvPicPr>
            <p:nvPr/>
          </p:nvPicPr>
          <p:blipFill>
            <a:blip r:embed="rId1"/>
            <a:stretch>
              <a:fillRect/>
            </a:stretch>
          </p:blipFill>
          <p:spPr>
            <a:xfrm>
              <a:off x="6478" y="5959"/>
              <a:ext cx="6187" cy="4641"/>
            </a:xfrm>
            <a:prstGeom prst="rect">
              <a:avLst/>
            </a:prstGeom>
          </p:spPr>
        </p:pic>
        <p:pic>
          <p:nvPicPr>
            <p:cNvPr id="11" name="图片 10" descr="lADPD2eDMGZfpNPNAjjNAvQ_756_568"/>
            <p:cNvPicPr>
              <a:picLocks noChangeAspect="1"/>
            </p:cNvPicPr>
            <p:nvPr/>
          </p:nvPicPr>
          <p:blipFill>
            <a:blip r:embed="rId2"/>
            <a:stretch>
              <a:fillRect/>
            </a:stretch>
          </p:blipFill>
          <p:spPr>
            <a:xfrm>
              <a:off x="206" y="5959"/>
              <a:ext cx="6177" cy="4641"/>
            </a:xfrm>
            <a:prstGeom prst="rect">
              <a:avLst/>
            </a:prstGeom>
          </p:spPr>
        </p:pic>
        <p:pic>
          <p:nvPicPr>
            <p:cNvPr id="3" name="图片 2" descr="lQLPJxa7NjDolELNAnXNA0eweJKt_jy3cvoDM8s-bwAdAA_839_629"/>
            <p:cNvPicPr>
              <a:picLocks noChangeAspect="1"/>
            </p:cNvPicPr>
            <p:nvPr/>
          </p:nvPicPr>
          <p:blipFill>
            <a:blip r:embed="rId3"/>
            <a:stretch>
              <a:fillRect/>
            </a:stretch>
          </p:blipFill>
          <p:spPr>
            <a:xfrm>
              <a:off x="12760" y="5959"/>
              <a:ext cx="6193" cy="4643"/>
            </a:xfrm>
            <a:prstGeom prst="rect">
              <a:avLst/>
            </a:prstGeom>
          </p:spPr>
        </p:pic>
      </p:grpSp>
    </p:spTree>
  </p:cSld>
  <p:clrMapOvr>
    <a:masterClrMapping/>
  </p:clrMapOvr>
  <p:transition>
    <p:wedge/>
  </p:transition>
  <p:timing>
    <p:tnLst>
      <p:par>
        <p:cTn id="1" dur="indefinite" restart="never" nodeType="tmRoot"/>
      </p:par>
    </p:tnLst>
    <p:bldLst>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9" name="图片 4" descr="zte"/>
          <p:cNvPicPr>
            <a:picLocks noChangeAspect="1"/>
          </p:cNvPicPr>
          <p:nvPr/>
        </p:nvPicPr>
        <p:blipFill>
          <a:blip r:embed="rId1"/>
          <a:stretch>
            <a:fillRect/>
          </a:stretch>
        </p:blipFill>
        <p:spPr>
          <a:xfrm>
            <a:off x="8219440" y="5057140"/>
            <a:ext cx="2114550" cy="1058545"/>
          </a:xfrm>
          <a:prstGeom prst="rect">
            <a:avLst/>
          </a:prstGeom>
          <a:noFill/>
          <a:ln w="9525">
            <a:noFill/>
          </a:ln>
        </p:spPr>
      </p:pic>
      <p:pic>
        <p:nvPicPr>
          <p:cNvPr id="19462" name="图片 10" descr="nim"/>
          <p:cNvPicPr>
            <a:picLocks noChangeAspect="1"/>
          </p:cNvPicPr>
          <p:nvPr/>
        </p:nvPicPr>
        <p:blipFill>
          <a:blip r:embed="rId2"/>
          <a:stretch>
            <a:fillRect/>
          </a:stretch>
        </p:blipFill>
        <p:spPr>
          <a:xfrm>
            <a:off x="1511300" y="1973580"/>
            <a:ext cx="2824163" cy="1412875"/>
          </a:xfrm>
          <a:prstGeom prst="rect">
            <a:avLst/>
          </a:prstGeom>
          <a:noFill/>
          <a:ln w="9525">
            <a:noFill/>
          </a:ln>
        </p:spPr>
      </p:pic>
      <p:pic>
        <p:nvPicPr>
          <p:cNvPr id="19463" name="图片 2"/>
          <p:cNvPicPr>
            <a:picLocks noChangeAspect="1"/>
          </p:cNvPicPr>
          <p:nvPr/>
        </p:nvPicPr>
        <p:blipFill>
          <a:blip r:embed="rId3"/>
          <a:stretch>
            <a:fillRect/>
          </a:stretch>
        </p:blipFill>
        <p:spPr>
          <a:xfrm>
            <a:off x="4521835" y="3167380"/>
            <a:ext cx="2465070" cy="1849120"/>
          </a:xfrm>
          <a:prstGeom prst="rect">
            <a:avLst/>
          </a:prstGeom>
          <a:noFill/>
          <a:ln w="9525">
            <a:noFill/>
          </a:ln>
        </p:spPr>
      </p:pic>
      <p:pic>
        <p:nvPicPr>
          <p:cNvPr id="19464" name="图片 1"/>
          <p:cNvPicPr>
            <a:picLocks noChangeAspect="1"/>
          </p:cNvPicPr>
          <p:nvPr/>
        </p:nvPicPr>
        <p:blipFill>
          <a:blip r:embed="rId4"/>
          <a:stretch>
            <a:fillRect/>
          </a:stretch>
        </p:blipFill>
        <p:spPr>
          <a:xfrm>
            <a:off x="2289175" y="5016500"/>
            <a:ext cx="1866900" cy="1081088"/>
          </a:xfrm>
          <a:prstGeom prst="rect">
            <a:avLst/>
          </a:prstGeom>
          <a:noFill/>
          <a:ln w="9525">
            <a:noFill/>
          </a:ln>
        </p:spPr>
      </p:pic>
      <p:pic>
        <p:nvPicPr>
          <p:cNvPr id="19465" name="图片 4"/>
          <p:cNvPicPr>
            <a:picLocks noChangeAspect="1"/>
          </p:cNvPicPr>
          <p:nvPr/>
        </p:nvPicPr>
        <p:blipFill>
          <a:blip r:embed="rId5"/>
          <a:stretch>
            <a:fillRect/>
          </a:stretch>
        </p:blipFill>
        <p:spPr>
          <a:xfrm>
            <a:off x="5431473" y="1973580"/>
            <a:ext cx="1844675" cy="1400175"/>
          </a:xfrm>
          <a:prstGeom prst="rect">
            <a:avLst/>
          </a:prstGeom>
          <a:noFill/>
          <a:ln w="9525">
            <a:noFill/>
          </a:ln>
        </p:spPr>
      </p:pic>
      <p:pic>
        <p:nvPicPr>
          <p:cNvPr id="2" name="图片 1" descr="5a750a1160fb90e93fba46836ce811e9"/>
          <p:cNvPicPr>
            <a:picLocks noChangeAspect="1"/>
          </p:cNvPicPr>
          <p:nvPr/>
        </p:nvPicPr>
        <p:blipFill>
          <a:blip r:embed="rId6"/>
          <a:stretch>
            <a:fillRect/>
          </a:stretch>
        </p:blipFill>
        <p:spPr>
          <a:xfrm>
            <a:off x="4919980" y="4904105"/>
            <a:ext cx="2689860" cy="1513205"/>
          </a:xfrm>
          <a:prstGeom prst="rect">
            <a:avLst/>
          </a:prstGeom>
        </p:spPr>
      </p:pic>
      <p:pic>
        <p:nvPicPr>
          <p:cNvPr id="3" name="图片 2" descr="src=http___pic2.52pk.com_files_151203_5124276_142035_1_lit.jpg&amp;refer=http___pic2.52pk"/>
          <p:cNvPicPr>
            <a:picLocks noChangeAspect="1"/>
          </p:cNvPicPr>
          <p:nvPr/>
        </p:nvPicPr>
        <p:blipFill>
          <a:blip r:embed="rId7"/>
          <a:stretch>
            <a:fillRect/>
          </a:stretch>
        </p:blipFill>
        <p:spPr>
          <a:xfrm>
            <a:off x="8372158" y="1973580"/>
            <a:ext cx="1337945" cy="1055370"/>
          </a:xfrm>
          <a:prstGeom prst="rect">
            <a:avLst/>
          </a:prstGeom>
        </p:spPr>
      </p:pic>
      <p:pic>
        <p:nvPicPr>
          <p:cNvPr id="4" name="图片 3" descr="6b5e3f0d17388ae6de8e1f73d9fd639f"/>
          <p:cNvPicPr>
            <a:picLocks noChangeAspect="1"/>
          </p:cNvPicPr>
          <p:nvPr/>
        </p:nvPicPr>
        <p:blipFill>
          <a:blip r:embed="rId8"/>
          <a:stretch>
            <a:fillRect/>
          </a:stretch>
        </p:blipFill>
        <p:spPr>
          <a:xfrm>
            <a:off x="1673225" y="3596958"/>
            <a:ext cx="2141220" cy="1071245"/>
          </a:xfrm>
          <a:prstGeom prst="rect">
            <a:avLst/>
          </a:prstGeom>
        </p:spPr>
      </p:pic>
      <p:pic>
        <p:nvPicPr>
          <p:cNvPr id="5" name="图片 4" descr="src=http___i01.yizimg.com_ComFolder_331374_201006_Rohde&amp;Schwarz%20logo%202.jpg&amp;refer=http___i01.yizimg"/>
          <p:cNvPicPr>
            <a:picLocks noChangeAspect="1"/>
          </p:cNvPicPr>
          <p:nvPr/>
        </p:nvPicPr>
        <p:blipFill>
          <a:blip r:embed="rId9"/>
          <a:stretch>
            <a:fillRect/>
          </a:stretch>
        </p:blipFill>
        <p:spPr>
          <a:xfrm>
            <a:off x="8095615" y="3597275"/>
            <a:ext cx="2530475" cy="748030"/>
          </a:xfrm>
          <a:prstGeom prst="rect">
            <a:avLst/>
          </a:prstGeom>
        </p:spPr>
      </p:pic>
      <p:sp>
        <p:nvSpPr>
          <p:cNvPr id="7" name="标题 6"/>
          <p:cNvSpPr/>
          <p:nvPr>
            <p:ph type="title"/>
          </p:nvPr>
        </p:nvSpPr>
        <p:spPr/>
        <p:txBody>
          <a:bodyPr/>
          <a:p>
            <a:r>
              <a:rPr lang="en-US" altLang="zh-CN"/>
              <a:t>Customers</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p:cTn id="7" dur="500" fill="hold"/>
                                        <p:tgtEl>
                                          <p:spTgt spid="19459"/>
                                        </p:tgtEl>
                                        <p:attrNameLst>
                                          <p:attrName>ppt_w</p:attrName>
                                        </p:attrNameLst>
                                      </p:cBhvr>
                                      <p:tavLst>
                                        <p:tav tm="0">
                                          <p:val>
                                            <p:fltVal val="0.000000"/>
                                          </p:val>
                                        </p:tav>
                                        <p:tav tm="100000">
                                          <p:val>
                                            <p:strVal val="#ppt_w"/>
                                          </p:val>
                                        </p:tav>
                                      </p:tavLst>
                                    </p:anim>
                                    <p:anim calcmode="lin" valueType="num">
                                      <p:cBhvr>
                                        <p:cTn id="8" dur="500" fill="hold"/>
                                        <p:tgtEl>
                                          <p:spTgt spid="19459"/>
                                        </p:tgtEl>
                                        <p:attrNameLst>
                                          <p:attrName>ppt_h</p:attrName>
                                        </p:attrNameLst>
                                      </p:cBhvr>
                                      <p:tavLst>
                                        <p:tav tm="0">
                                          <p:val>
                                            <p:fltVal val="0.00000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p:cTn id="12" dur="500" fill="hold"/>
                                        <p:tgtEl>
                                          <p:spTgt spid="19462"/>
                                        </p:tgtEl>
                                        <p:attrNameLst>
                                          <p:attrName>ppt_w</p:attrName>
                                        </p:attrNameLst>
                                      </p:cBhvr>
                                      <p:tavLst>
                                        <p:tav tm="0">
                                          <p:val>
                                            <p:fltVal val="0.000000"/>
                                          </p:val>
                                        </p:tav>
                                        <p:tav tm="100000">
                                          <p:val>
                                            <p:strVal val="#ppt_w"/>
                                          </p:val>
                                        </p:tav>
                                      </p:tavLst>
                                    </p:anim>
                                    <p:anim calcmode="lin" valueType="num">
                                      <p:cBhvr>
                                        <p:cTn id="13" dur="500" fill="hold"/>
                                        <p:tgtEl>
                                          <p:spTgt spid="19462"/>
                                        </p:tgtEl>
                                        <p:attrNameLst>
                                          <p:attrName>ppt_h</p:attrName>
                                        </p:attrNameLst>
                                      </p:cBhvr>
                                      <p:tavLst>
                                        <p:tav tm="0">
                                          <p:val>
                                            <p:fltVal val="0.00000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9465"/>
                                        </p:tgtEl>
                                        <p:attrNameLst>
                                          <p:attrName>style.visibility</p:attrName>
                                        </p:attrNameLst>
                                      </p:cBhvr>
                                      <p:to>
                                        <p:strVal val="visible"/>
                                      </p:to>
                                    </p:set>
                                    <p:anim calcmode="lin" valueType="num">
                                      <p:cBhvr>
                                        <p:cTn id="17" dur="500" fill="hold"/>
                                        <p:tgtEl>
                                          <p:spTgt spid="19465"/>
                                        </p:tgtEl>
                                        <p:attrNameLst>
                                          <p:attrName>ppt_w</p:attrName>
                                        </p:attrNameLst>
                                      </p:cBhvr>
                                      <p:tavLst>
                                        <p:tav tm="0">
                                          <p:val>
                                            <p:fltVal val="0.000000"/>
                                          </p:val>
                                        </p:tav>
                                        <p:tav tm="100000">
                                          <p:val>
                                            <p:strVal val="#ppt_w"/>
                                          </p:val>
                                        </p:tav>
                                      </p:tavLst>
                                    </p:anim>
                                    <p:anim calcmode="lin" valueType="num">
                                      <p:cBhvr>
                                        <p:cTn id="18" dur="500" fill="hold"/>
                                        <p:tgtEl>
                                          <p:spTgt spid="19465"/>
                                        </p:tgtEl>
                                        <p:attrNameLst>
                                          <p:attrName>ppt_h</p:attrName>
                                        </p:attrNameLst>
                                      </p:cBhvr>
                                      <p:tavLst>
                                        <p:tav tm="0">
                                          <p:val>
                                            <p:fltVal val="0.00000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9464"/>
                                        </p:tgtEl>
                                        <p:attrNameLst>
                                          <p:attrName>style.visibility</p:attrName>
                                        </p:attrNameLst>
                                      </p:cBhvr>
                                      <p:to>
                                        <p:strVal val="visible"/>
                                      </p:to>
                                    </p:set>
                                    <p:anim calcmode="lin" valueType="num">
                                      <p:cBhvr>
                                        <p:cTn id="22" dur="500" fill="hold"/>
                                        <p:tgtEl>
                                          <p:spTgt spid="19464"/>
                                        </p:tgtEl>
                                        <p:attrNameLst>
                                          <p:attrName>ppt_w</p:attrName>
                                        </p:attrNameLst>
                                      </p:cBhvr>
                                      <p:tavLst>
                                        <p:tav tm="0">
                                          <p:val>
                                            <p:fltVal val="0.000000"/>
                                          </p:val>
                                        </p:tav>
                                        <p:tav tm="100000">
                                          <p:val>
                                            <p:strVal val="#ppt_w"/>
                                          </p:val>
                                        </p:tav>
                                      </p:tavLst>
                                    </p:anim>
                                    <p:anim calcmode="lin" valueType="num">
                                      <p:cBhvr>
                                        <p:cTn id="23" dur="500" fill="hold"/>
                                        <p:tgtEl>
                                          <p:spTgt spid="19464"/>
                                        </p:tgtEl>
                                        <p:attrNameLst>
                                          <p:attrName>ppt_h</p:attrName>
                                        </p:attrNameLst>
                                      </p:cBhvr>
                                      <p:tavLst>
                                        <p:tav tm="0">
                                          <p:val>
                                            <p:fltVal val="0.00000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9463"/>
                                        </p:tgtEl>
                                        <p:attrNameLst>
                                          <p:attrName>style.visibility</p:attrName>
                                        </p:attrNameLst>
                                      </p:cBhvr>
                                      <p:to>
                                        <p:strVal val="visible"/>
                                      </p:to>
                                    </p:set>
                                    <p:anim calcmode="lin" valueType="num">
                                      <p:cBhvr>
                                        <p:cTn id="27" dur="500" fill="hold"/>
                                        <p:tgtEl>
                                          <p:spTgt spid="19463"/>
                                        </p:tgtEl>
                                        <p:attrNameLst>
                                          <p:attrName>ppt_w</p:attrName>
                                        </p:attrNameLst>
                                      </p:cBhvr>
                                      <p:tavLst>
                                        <p:tav tm="0">
                                          <p:val>
                                            <p:fltVal val="0.000000"/>
                                          </p:val>
                                        </p:tav>
                                        <p:tav tm="100000">
                                          <p:val>
                                            <p:strVal val="#ppt_w"/>
                                          </p:val>
                                        </p:tav>
                                      </p:tavLst>
                                    </p:anim>
                                    <p:anim calcmode="lin" valueType="num">
                                      <p:cBhvr>
                                        <p:cTn id="28" dur="500" fill="hold"/>
                                        <p:tgtEl>
                                          <p:spTgt spid="19463"/>
                                        </p:tgtEl>
                                        <p:attrNameLst>
                                          <p:attrName>ppt_h</p:attrName>
                                        </p:attrNameLst>
                                      </p:cBhvr>
                                      <p:tavLst>
                                        <p:tav tm="0">
                                          <p:val>
                                            <p:fltVal val="0.000000"/>
                                          </p:val>
                                        </p:tav>
                                        <p:tav tm="100000">
                                          <p:val>
                                            <p:strVal val="#ppt_h"/>
                                          </p:val>
                                        </p:tav>
                                      </p:tavLst>
                                    </p:anim>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par>
                          <p:cTn id="33" fill="hold">
                            <p:stCondLst>
                              <p:cond delay="3000"/>
                            </p:stCondLst>
                            <p:childTnLst>
                              <p:par>
                                <p:cTn id="34" presetID="4" presetClass="entr" presetSubtype="16" fill="hold" nodeType="afterEffect">
                                  <p:stCondLst>
                                    <p:cond delay="0"/>
                                  </p:stCondLst>
                                  <p:childTnLst>
                                    <p:set>
                                      <p:cBhvr>
                                        <p:cTn id="35" dur="500" fill="hold">
                                          <p:stCondLst>
                                            <p:cond delay="0"/>
                                          </p:stCondLst>
                                        </p:cTn>
                                        <p:tgtEl>
                                          <p:spTgt spid="2"/>
                                        </p:tgtEl>
                                        <p:attrNameLst>
                                          <p:attrName>style.visibility</p:attrName>
                                        </p:attrNameLst>
                                      </p:cBhvr>
                                      <p:to>
                                        <p:strVal val="visible"/>
                                      </p:to>
                                    </p:set>
                                    <p:animEffect transition="in" filter="box(in)">
                                      <p:cBhvr>
                                        <p:cTn id="36" dur="500"/>
                                        <p:tgtEl>
                                          <p:spTgt spid="2"/>
                                        </p:tgtEl>
                                      </p:cBhvr>
                                    </p:animEffect>
                                  </p:childTnLst>
                                </p:cTn>
                              </p:par>
                            </p:childTnLst>
                          </p:cTn>
                        </p:par>
                        <p:par>
                          <p:cTn id="37" fill="hold">
                            <p:stCondLst>
                              <p:cond delay="3500"/>
                            </p:stCondLst>
                            <p:childTnLst>
                              <p:par>
                                <p:cTn id="38" presetID="4" presetClass="entr" presetSubtype="16" fill="hold" nodeType="afterEffect">
                                  <p:stCondLst>
                                    <p:cond delay="0"/>
                                  </p:stCondLst>
                                  <p:childTnLst>
                                    <p:set>
                                      <p:cBhvr>
                                        <p:cTn id="39" dur="500" fill="hold">
                                          <p:stCondLst>
                                            <p:cond delay="0"/>
                                          </p:stCondLst>
                                        </p:cTn>
                                        <p:tgtEl>
                                          <p:spTgt spid="5"/>
                                        </p:tgtEl>
                                        <p:attrNameLst>
                                          <p:attrName>style.visibility</p:attrName>
                                        </p:attrNameLst>
                                      </p:cBhvr>
                                      <p:to>
                                        <p:strVal val="visible"/>
                                      </p:to>
                                    </p:set>
                                    <p:animEffect transition="in" filter="box(in)">
                                      <p:cBhvr>
                                        <p:cTn id="40" dur="500"/>
                                        <p:tgtEl>
                                          <p:spTgt spid="5"/>
                                        </p:tgtEl>
                                      </p:cBhvr>
                                    </p:animEffect>
                                  </p:childTnLst>
                                </p:cTn>
                              </p:par>
                            </p:childTnLst>
                          </p:cTn>
                        </p:par>
                        <p:par>
                          <p:cTn id="41" fill="hold">
                            <p:stCondLst>
                              <p:cond delay="4000"/>
                            </p:stCondLst>
                            <p:childTnLst>
                              <p:par>
                                <p:cTn id="42" presetID="4" presetClass="entr" presetSubtype="16" fill="hold" nodeType="afterEffect">
                                  <p:stCondLst>
                                    <p:cond delay="0"/>
                                  </p:stCondLst>
                                  <p:childTnLst>
                                    <p:set>
                                      <p:cBhvr>
                                        <p:cTn id="43" dur="500" fill="hold">
                                          <p:stCondLst>
                                            <p:cond delay="0"/>
                                          </p:stCondLst>
                                        </p:cTn>
                                        <p:tgtEl>
                                          <p:spTgt spid="4"/>
                                        </p:tgtEl>
                                        <p:attrNameLst>
                                          <p:attrName>style.visibility</p:attrName>
                                        </p:attrNameLst>
                                      </p:cBhvr>
                                      <p:to>
                                        <p:strVal val="visible"/>
                                      </p:to>
                                    </p:set>
                                    <p:animEffect transition="in" filter="box(in)">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 name="燕尾形 38"/>
          <p:cNvSpPr/>
          <p:nvPr/>
        </p:nvSpPr>
        <p:spPr>
          <a:xfrm>
            <a:off x="445135" y="3620135"/>
            <a:ext cx="208216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QUALITY</a:t>
            </a:r>
            <a:endParaRPr lang="en-US" altLang="zh-CN" sz="1800" b="1" strike="noStrike" noProof="1">
              <a:ln w="10160">
                <a:solidFill>
                  <a:schemeClr val="accent5"/>
                </a:solidFill>
                <a:prstDash val="solid"/>
              </a:ln>
              <a:solidFill>
                <a:srgbClr val="0070C0"/>
              </a:solidFill>
              <a:effectLst/>
              <a:ea typeface="方正书宋_GBK" panose="02000000000000000000" charset="-122"/>
              <a:cs typeface="+mn-lt"/>
              <a:sym typeface="+mn-ea"/>
            </a:endParaRPr>
          </a:p>
        </p:txBody>
      </p:sp>
      <p:sp>
        <p:nvSpPr>
          <p:cNvPr id="42" name="燕尾形 41"/>
          <p:cNvSpPr/>
          <p:nvPr/>
        </p:nvSpPr>
        <p:spPr>
          <a:xfrm>
            <a:off x="508000" y="1783715"/>
            <a:ext cx="2019300"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FOCUS</a:t>
            </a:r>
            <a:endParaRPr lang="en-US" altLang="zh-CN" sz="1800" b="1" strike="noStrike" noProof="1">
              <a:solidFill>
                <a:srgbClr val="0070C0"/>
              </a:solidFill>
              <a:ea typeface="方正书宋_GBK" panose="02000000000000000000" charset="-122"/>
              <a:cs typeface="+mn-lt"/>
            </a:endParaRPr>
          </a:p>
        </p:txBody>
      </p:sp>
      <p:sp>
        <p:nvSpPr>
          <p:cNvPr id="13" name="燕尾形 12"/>
          <p:cNvSpPr/>
          <p:nvPr/>
        </p:nvSpPr>
        <p:spPr>
          <a:xfrm>
            <a:off x="508000" y="5527675"/>
            <a:ext cx="2019300"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SERVICE</a:t>
            </a:r>
            <a:endParaRPr lang="en-US" altLang="zh-CN" sz="1800" b="1" strike="noStrike" noProof="1">
              <a:ln w="10160">
                <a:solidFill>
                  <a:schemeClr val="accent5"/>
                </a:solidFill>
                <a:prstDash val="solid"/>
              </a:ln>
              <a:solidFill>
                <a:srgbClr val="0070C0"/>
              </a:solidFill>
              <a:effectLst/>
            </a:endParaRPr>
          </a:p>
        </p:txBody>
      </p:sp>
      <p:grpSp>
        <p:nvGrpSpPr>
          <p:cNvPr id="11" name="组合 10"/>
          <p:cNvGrpSpPr/>
          <p:nvPr/>
        </p:nvGrpSpPr>
        <p:grpSpPr>
          <a:xfrm>
            <a:off x="2752725" y="1783080"/>
            <a:ext cx="7126605" cy="4354195"/>
            <a:chOff x="4335" y="2808"/>
            <a:chExt cx="11223" cy="6857"/>
          </a:xfrm>
        </p:grpSpPr>
        <p:grpSp>
          <p:nvGrpSpPr>
            <p:cNvPr id="95" name="组合 94"/>
            <p:cNvGrpSpPr/>
            <p:nvPr/>
          </p:nvGrpSpPr>
          <p:grpSpPr>
            <a:xfrm rot="0">
              <a:off x="4335" y="8815"/>
              <a:ext cx="10772" cy="850"/>
              <a:chOff x="4917" y="8226"/>
              <a:chExt cx="9397" cy="1135"/>
            </a:xfrm>
          </p:grpSpPr>
          <p:sp>
            <p:nvSpPr>
              <p:cNvPr id="28" name="圆角矩形 27"/>
              <p:cNvSpPr/>
              <p:nvPr/>
            </p:nvSpPr>
            <p:spPr>
              <a:xfrm>
                <a:off x="4917" y="8226"/>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63" name="文本框 28"/>
              <p:cNvSpPr txBox="1"/>
              <p:nvPr/>
            </p:nvSpPr>
            <p:spPr>
              <a:xfrm>
                <a:off x="5127" y="8375"/>
                <a:ext cx="8484" cy="839"/>
              </a:xfrm>
              <a:prstGeom prst="rect">
                <a:avLst/>
              </a:prstGeom>
              <a:noFill/>
              <a:ln w="9525">
                <a:noFill/>
              </a:ln>
            </p:spPr>
            <p:txBody>
              <a:bodyPr wrap="square" anchor="t" anchorCtr="0">
                <a:spAutoFit/>
              </a:bodyPr>
              <a:p>
                <a:pPr indent="0" algn="l"/>
                <a:r>
                  <a:rPr lang="zh-CN" altLang="en-US" sz="2000" b="1">
                    <a:latin typeface="+mj-lt"/>
                    <a:ea typeface="方正书宋_GBK" panose="02000000000000000000" charset="-122"/>
                    <a:cs typeface="+mj-lt"/>
                  </a:rPr>
                  <a:t>Customization </a:t>
                </a:r>
                <a:r>
                  <a:rPr lang="en-US" altLang="zh-CN" sz="2000" b="1">
                    <a:latin typeface="+mj-lt"/>
                    <a:ea typeface="方正书宋_GBK" panose="02000000000000000000" charset="-122"/>
                    <a:cs typeface="+mj-lt"/>
                  </a:rPr>
                  <a:t>+ </a:t>
                </a:r>
                <a:r>
                  <a:rPr lang="zh-CN" altLang="en-US" sz="2000" b="1">
                    <a:latin typeface="+mj-lt"/>
                    <a:ea typeface="方正书宋_GBK" panose="02000000000000000000" charset="-122"/>
                    <a:cs typeface="+mj-lt"/>
                  </a:rPr>
                  <a:t>Fast Response</a:t>
                </a:r>
                <a:endParaRPr lang="zh-CN" altLang="en-US" sz="2000" b="1">
                  <a:latin typeface="+mj-lt"/>
                  <a:ea typeface="方正书宋_GBK" panose="02000000000000000000" charset="-122"/>
                  <a:cs typeface="+mj-lt"/>
                </a:endParaRPr>
              </a:p>
            </p:txBody>
          </p:sp>
        </p:grpSp>
        <p:grpSp>
          <p:nvGrpSpPr>
            <p:cNvPr id="48" name="组合 47"/>
            <p:cNvGrpSpPr/>
            <p:nvPr/>
          </p:nvGrpSpPr>
          <p:grpSpPr>
            <a:xfrm rot="0">
              <a:off x="4335" y="7258"/>
              <a:ext cx="10772" cy="850"/>
              <a:chOff x="4917" y="6651"/>
              <a:chExt cx="9397" cy="1135"/>
            </a:xfrm>
          </p:grpSpPr>
          <p:sp>
            <p:nvSpPr>
              <p:cNvPr id="26" name="圆角矩形 25"/>
              <p:cNvSpPr/>
              <p:nvPr/>
            </p:nvSpPr>
            <p:spPr>
              <a:xfrm>
                <a:off x="4917" y="6651"/>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66" name="文本框 30"/>
              <p:cNvSpPr txBox="1"/>
              <p:nvPr/>
            </p:nvSpPr>
            <p:spPr>
              <a:xfrm>
                <a:off x="5107" y="6799"/>
                <a:ext cx="8807" cy="838"/>
              </a:xfrm>
              <a:prstGeom prst="rect">
                <a:avLst/>
              </a:prstGeom>
              <a:noFill/>
              <a:ln w="9525">
                <a:noFill/>
              </a:ln>
            </p:spPr>
            <p:txBody>
              <a:bodyPr wrap="square" anchor="t" anchorCtr="0">
                <a:spAutoFit/>
              </a:bodyPr>
              <a:p>
                <a:pPr indent="0"/>
                <a:r>
                  <a:rPr lang="en-US" altLang="zh-CN" sz="2000" b="1">
                    <a:latin typeface="+mn-lt"/>
                    <a:ea typeface="方正书宋_GBK" panose="02000000000000000000" charset="-122"/>
                    <a:cs typeface="+mn-lt"/>
                  </a:rPr>
                  <a:t>Fast Delivery (0~4weeks) &amp; Competitive Price</a:t>
                </a:r>
                <a:endParaRPr lang="en-US" altLang="zh-CN" sz="2000" b="1">
                  <a:latin typeface="+mn-lt"/>
                  <a:ea typeface="方正书宋_GBK" panose="02000000000000000000" charset="-122"/>
                  <a:cs typeface="+mn-lt"/>
                </a:endParaRPr>
              </a:p>
            </p:txBody>
          </p:sp>
        </p:grpSp>
        <p:grpSp>
          <p:nvGrpSpPr>
            <p:cNvPr id="85" name="组合 84"/>
            <p:cNvGrpSpPr/>
            <p:nvPr/>
          </p:nvGrpSpPr>
          <p:grpSpPr>
            <a:xfrm rot="0">
              <a:off x="4336" y="5701"/>
              <a:ext cx="10772" cy="850"/>
              <a:chOff x="4918" y="5183"/>
              <a:chExt cx="9397" cy="1135"/>
            </a:xfrm>
          </p:grpSpPr>
          <p:sp>
            <p:nvSpPr>
              <p:cNvPr id="86" name="圆角矩形 85"/>
              <p:cNvSpPr/>
              <p:nvPr/>
            </p:nvSpPr>
            <p:spPr>
              <a:xfrm>
                <a:off x="4918" y="5183"/>
                <a:ext cx="9397" cy="1135"/>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sp>
            <p:nvSpPr>
              <p:cNvPr id="15372" name="文本框 86"/>
              <p:cNvSpPr txBox="1"/>
              <p:nvPr/>
            </p:nvSpPr>
            <p:spPr>
              <a:xfrm>
                <a:off x="5123" y="5333"/>
                <a:ext cx="8484" cy="838"/>
              </a:xfrm>
              <a:prstGeom prst="rect">
                <a:avLst/>
              </a:prstGeom>
              <a:noFill/>
              <a:ln w="9525">
                <a:noFill/>
              </a:ln>
            </p:spPr>
            <p:txBody>
              <a:bodyPr wrap="square" anchor="t" anchorCtr="0">
                <a:spAutoFit/>
              </a:bodyPr>
              <a:p>
                <a:pPr indent="0" algn="l"/>
                <a:r>
                  <a:rPr lang="en-US" altLang="zh-CN" sz="2000" b="1">
                    <a:latin typeface="+mn-lt"/>
                    <a:ea typeface="方正书宋_GBK" panose="02000000000000000000" charset="-122"/>
                    <a:cs typeface="+mn-lt"/>
                  </a:rPr>
                  <a:t>GB/T 19001-2016/ ISO 9001:2015 Certificate</a:t>
                </a:r>
                <a:endParaRPr lang="en-US" altLang="zh-CN" sz="2000" b="1">
                  <a:latin typeface="+mn-lt"/>
                  <a:ea typeface="方正书宋_GBK" panose="02000000000000000000" charset="-122"/>
                  <a:cs typeface="+mn-lt"/>
                </a:endParaRPr>
              </a:p>
            </p:txBody>
          </p:sp>
        </p:grpSp>
        <p:sp>
          <p:nvSpPr>
            <p:cNvPr id="103" name="圆角矩形 102"/>
            <p:cNvSpPr/>
            <p:nvPr/>
          </p:nvSpPr>
          <p:spPr>
            <a:xfrm>
              <a:off x="4345" y="4370"/>
              <a:ext cx="10772" cy="851"/>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grpSp>
          <p:nvGrpSpPr>
            <p:cNvPr id="20" name="组合 19"/>
            <p:cNvGrpSpPr/>
            <p:nvPr/>
          </p:nvGrpSpPr>
          <p:grpSpPr>
            <a:xfrm rot="0">
              <a:off x="4335" y="2808"/>
              <a:ext cx="10781" cy="851"/>
              <a:chOff x="4336" y="3107"/>
              <a:chExt cx="10781" cy="851"/>
            </a:xfrm>
          </p:grpSpPr>
          <p:sp>
            <p:nvSpPr>
              <p:cNvPr id="15381" name="文本框 108"/>
              <p:cNvSpPr txBox="1"/>
              <p:nvPr/>
            </p:nvSpPr>
            <p:spPr>
              <a:xfrm>
                <a:off x="4576" y="3218"/>
                <a:ext cx="10541" cy="628"/>
              </a:xfrm>
              <a:prstGeom prst="rect">
                <a:avLst/>
              </a:prstGeom>
              <a:noFill/>
              <a:ln w="9525">
                <a:noFill/>
              </a:ln>
            </p:spPr>
            <p:txBody>
              <a:bodyPr wrap="square" anchor="t" anchorCtr="0">
                <a:spAutoFit/>
              </a:bodyPr>
              <a:p>
                <a:pPr indent="0"/>
                <a:r>
                  <a:rPr lang="en-US" altLang="zh-CN" sz="2000" b="1">
                    <a:latin typeface="+mn-lt"/>
                    <a:ea typeface="方正书宋_GBK" panose="02000000000000000000" charset="-122"/>
                    <a:cs typeface="+mn-lt"/>
                  </a:rPr>
                  <a:t>DC~330GHz </a:t>
                </a:r>
                <a:r>
                  <a:rPr lang="zh-CN" altLang="en-US" sz="2000" b="1">
                    <a:latin typeface="+mn-lt"/>
                    <a:ea typeface="方正书宋_GBK" panose="02000000000000000000" charset="-122"/>
                    <a:cs typeface="+mn-lt"/>
                  </a:rPr>
                  <a:t>Microwave &amp; M</a:t>
                </a:r>
                <a:r>
                  <a:rPr lang="en-US" altLang="zh-CN" sz="2000" b="1">
                    <a:latin typeface="+mn-lt"/>
                    <a:ea typeface="方正书宋_GBK" panose="02000000000000000000" charset="-122"/>
                    <a:cs typeface="+mn-lt"/>
                  </a:rPr>
                  <a:t>M-w</a:t>
                </a:r>
                <a:r>
                  <a:rPr lang="zh-CN" altLang="en-US" sz="2000" b="1">
                    <a:latin typeface="+mn-lt"/>
                    <a:ea typeface="方正书宋_GBK" panose="02000000000000000000" charset="-122"/>
                    <a:cs typeface="+mn-lt"/>
                  </a:rPr>
                  <a:t>ave </a:t>
                </a:r>
                <a:r>
                  <a:rPr lang="en-US" altLang="zh-CN" sz="2000" b="1">
                    <a:latin typeface="+mn-lt"/>
                    <a:ea typeface="方正书宋_GBK" panose="02000000000000000000" charset="-122"/>
                    <a:cs typeface="+mn-lt"/>
                  </a:rPr>
                  <a:t>C</a:t>
                </a:r>
                <a:r>
                  <a:rPr lang="zh-CN" altLang="en-US" sz="2000" b="1">
                    <a:latin typeface="+mn-lt"/>
                    <a:ea typeface="方正书宋_GBK" panose="02000000000000000000" charset="-122"/>
                    <a:cs typeface="+mn-lt"/>
                  </a:rPr>
                  <a:t>omponents</a:t>
                </a:r>
                <a:endParaRPr lang="zh-CN" altLang="en-US" sz="2000" b="1">
                  <a:latin typeface="+mn-lt"/>
                  <a:ea typeface="方正书宋_GBK" panose="02000000000000000000" charset="-122"/>
                  <a:cs typeface="+mn-lt"/>
                </a:endParaRPr>
              </a:p>
            </p:txBody>
          </p:sp>
          <p:sp>
            <p:nvSpPr>
              <p:cNvPr id="6" name="圆角矩形 5"/>
              <p:cNvSpPr/>
              <p:nvPr/>
            </p:nvSpPr>
            <p:spPr>
              <a:xfrm>
                <a:off x="4336" y="3107"/>
                <a:ext cx="10772" cy="851"/>
              </a:xfrm>
              <a:prstGeom prst="roundRect">
                <a:avLst/>
              </a:prstGeom>
              <a:noFill/>
              <a:ln>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800" strike="noStrike" noProof="1">
                  <a:cs typeface="+mn-lt"/>
                </a:endParaRPr>
              </a:p>
            </p:txBody>
          </p:sp>
        </p:grpSp>
        <p:sp>
          <p:nvSpPr>
            <p:cNvPr id="8" name="文本框 86"/>
            <p:cNvSpPr txBox="1"/>
            <p:nvPr/>
          </p:nvSpPr>
          <p:spPr>
            <a:xfrm>
              <a:off x="4552" y="4481"/>
              <a:ext cx="11007" cy="628"/>
            </a:xfrm>
            <a:prstGeom prst="rect">
              <a:avLst/>
            </a:prstGeom>
            <a:noFill/>
            <a:ln w="9525">
              <a:noFill/>
            </a:ln>
          </p:spPr>
          <p:txBody>
            <a:bodyPr wrap="square" anchor="t" anchorCtr="0">
              <a:spAutoFit/>
            </a:bodyPr>
            <a:p>
              <a:pPr indent="0" algn="l"/>
              <a:r>
                <a:rPr lang="en-US" altLang="zh-CN" sz="2000" b="1">
                  <a:latin typeface="+mn-lt"/>
                  <a:ea typeface="方正书宋_GBK" panose="02000000000000000000" charset="-122"/>
                  <a:cs typeface="+mn-lt"/>
                </a:rPr>
                <a:t>Design &amp; Manufacture Active / Passive Components</a:t>
              </a:r>
              <a:endParaRPr lang="en-US" altLang="zh-CN" sz="2000" b="1">
                <a:latin typeface="+mn-lt"/>
                <a:ea typeface="方正书宋_GBK" panose="02000000000000000000" charset="-122"/>
                <a:cs typeface="+mn-lt"/>
              </a:endParaRPr>
            </a:p>
          </p:txBody>
        </p:sp>
      </p:grpSp>
      <p:sp>
        <p:nvSpPr>
          <p:cNvPr id="18" name="燕尾形 17"/>
          <p:cNvSpPr/>
          <p:nvPr/>
        </p:nvSpPr>
        <p:spPr>
          <a:xfrm flipH="1">
            <a:off x="9765665" y="2774950"/>
            <a:ext cx="228155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CAPABILITY</a:t>
            </a:r>
            <a:endParaRPr lang="en-US" altLang="zh-CN" sz="1800" b="1" strike="noStrike" noProof="1">
              <a:solidFill>
                <a:srgbClr val="0070C0"/>
              </a:solidFill>
              <a:ea typeface="方正书宋_GBK" panose="02000000000000000000" charset="-122"/>
              <a:cs typeface="+mn-lt"/>
            </a:endParaRPr>
          </a:p>
        </p:txBody>
      </p:sp>
      <p:sp>
        <p:nvSpPr>
          <p:cNvPr id="19" name="燕尾形 18"/>
          <p:cNvSpPr/>
          <p:nvPr/>
        </p:nvSpPr>
        <p:spPr>
          <a:xfrm flipH="1">
            <a:off x="9765665" y="4538345"/>
            <a:ext cx="2281555" cy="540000"/>
          </a:xfrm>
          <a:prstGeom prst="chevron">
            <a:avLst/>
          </a:prstGeom>
          <a:solidFill>
            <a:schemeClr val="tx2">
              <a:lumMod val="20000"/>
              <a:lumOff val="80000"/>
            </a:schemeClr>
          </a:solidFill>
          <a:ln>
            <a:solidFill>
              <a:schemeClr val="tx2"/>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olidFill>
                  <a:srgbClr val="0070C0"/>
                </a:solidFill>
                <a:ea typeface="方正书宋_GBK" panose="02000000000000000000" charset="-122"/>
                <a:cs typeface="+mn-lt"/>
              </a:rPr>
              <a:t>ADVANTAGE</a:t>
            </a:r>
            <a:endParaRPr lang="en-US" altLang="zh-CN" sz="1800" b="1" strike="noStrike" noProof="1">
              <a:solidFill>
                <a:srgbClr val="0070C0"/>
              </a:solidFill>
              <a:ea typeface="方正书宋_GBK" panose="02000000000000000000" charset="-122"/>
              <a:cs typeface="+mn-lt"/>
            </a:endParaRPr>
          </a:p>
        </p:txBody>
      </p:sp>
      <p:sp>
        <p:nvSpPr>
          <p:cNvPr id="3" name="标题 2"/>
          <p:cNvSpPr/>
          <p:nvPr>
            <p:ph type="title"/>
          </p:nvPr>
        </p:nvSpPr>
        <p:spPr/>
        <p:txBody>
          <a:bodyPr/>
          <a:p>
            <a:r>
              <a:rPr lang="en-US" altLang="zh-CN"/>
              <a:t>Features</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2" presetClass="entr" presetSubtype="8"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ppt_x</p:attrName>
                                        </p:attrNameLst>
                                      </p:cBhvr>
                                      <p:tavLst>
                                        <p:tav tm="0">
                                          <p:val>
                                            <p:strVal val="0-#ppt_w/2"/>
                                          </p:val>
                                        </p:tav>
                                        <p:tav tm="100000">
                                          <p:val>
                                            <p:strVal val="#ppt_x"/>
                                          </p:val>
                                        </p:tav>
                                      </p:tavLst>
                                    </p:anim>
                                    <p:anim calcmode="lin" valueType="num">
                                      <p:cBhvr>
                                        <p:cTn id="12" dur="500" fill="hold"/>
                                        <p:tgtEl>
                                          <p:spTgt spid="42"/>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ppt_x</p:attrName>
                                        </p:attrNameLst>
                                      </p:cBhvr>
                                      <p:tavLst>
                                        <p:tav tm="0">
                                          <p:val>
                                            <p:strVal val="0-#ppt_w/2"/>
                                          </p:val>
                                        </p:tav>
                                        <p:tav tm="100000">
                                          <p:val>
                                            <p:strVal val="#ppt_x"/>
                                          </p:val>
                                        </p:tav>
                                      </p:tavLst>
                                    </p:anim>
                                    <p:anim calcmode="lin" valueType="num">
                                      <p:cBhvr>
                                        <p:cTn id="16" dur="500" fill="hold"/>
                                        <p:tgtEl>
                                          <p:spTgt spid="39"/>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ppt_x</p:attrName>
                                        </p:attrNameLst>
                                      </p:cBhvr>
                                      <p:tavLst>
                                        <p:tav tm="0">
                                          <p:val>
                                            <p:strVal val="0-#ppt_w/2"/>
                                          </p:val>
                                        </p:tav>
                                        <p:tav tm="100000">
                                          <p:val>
                                            <p:strVal val="#ppt_x"/>
                                          </p:val>
                                        </p:tav>
                                      </p:tavLst>
                                    </p:anim>
                                    <p:anim calcmode="lin" valueType="num">
                                      <p:cBhvr>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ppt_x</p:attrName>
                                        </p:attrNameLst>
                                      </p:cBhvr>
                                      <p:tavLst>
                                        <p:tav tm="0">
                                          <p:val>
                                            <p:strVal val="1+#ppt_w/2"/>
                                          </p:val>
                                        </p:tav>
                                        <p:tav tm="100000">
                                          <p:val>
                                            <p:strVal val="#ppt_x"/>
                                          </p:val>
                                        </p:tav>
                                      </p:tavLst>
                                    </p:anim>
                                    <p:anim calcmode="lin" valueType="num">
                                      <p:cBhvr>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ppt_x</p:attrName>
                                        </p:attrNameLst>
                                      </p:cBhvr>
                                      <p:tavLst>
                                        <p:tav tm="0">
                                          <p:val>
                                            <p:strVal val="1+#ppt_w/2"/>
                                          </p:val>
                                        </p:tav>
                                        <p:tav tm="100000">
                                          <p:val>
                                            <p:strVal val="#ppt_x"/>
                                          </p:val>
                                        </p:tav>
                                      </p:tavLst>
                                    </p:anim>
                                    <p:anim calcmode="lin" valueType="num">
                                      <p:cBhvr>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39" grpId="1" bldLvl="0" animBg="1"/>
      <p:bldP spid="42" grpId="1" bldLvl="0" animBg="1"/>
      <p:bldP spid="13" grpId="0" animBg="1"/>
      <p:bldP spid="13" grpId="1" bldLvl="0" animBg="1"/>
      <p:bldP spid="18" grpId="0" animBg="1"/>
      <p:bldP spid="18" grpId="1" bldLvl="0" animBg="1"/>
      <p:bldP spid="19" grpId="0" animBg="1"/>
      <p:bldP spid="1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home/qwv/Desktop/IMG_5239.pngIMG_5239"/>
          <p:cNvPicPr>
            <a:picLocks noChangeAspect="1"/>
          </p:cNvPicPr>
          <p:nvPr/>
        </p:nvPicPr>
        <p:blipFill rotWithShape="1">
          <a:blip r:embed="rId1"/>
          <a:srcRect l="6737" r="6737"/>
          <a:stretch>
            <a:fillRect/>
          </a:stretch>
        </p:blipFill>
        <p:spPr>
          <a:xfrm>
            <a:off x="1119505" y="1579245"/>
            <a:ext cx="2624455" cy="2021840"/>
          </a:xfrm>
          <a:prstGeom prst="rect">
            <a:avLst/>
          </a:prstGeom>
          <a:effectLst>
            <a:outerShdw blurRad="558800" dist="38100" dir="2700000" sx="101000" sy="101000" algn="tl" rotWithShape="0">
              <a:prstClr val="black">
                <a:alpha val="31000"/>
              </a:prstClr>
            </a:outerShdw>
          </a:effectLst>
        </p:spPr>
      </p:pic>
      <p:pic>
        <p:nvPicPr>
          <p:cNvPr id="11" name="图片 10" descr="/home/qwv/Desktop/图片/QTV.pngQTV"/>
          <p:cNvPicPr>
            <a:picLocks noChangeAspect="1"/>
          </p:cNvPicPr>
          <p:nvPr/>
        </p:nvPicPr>
        <p:blipFill>
          <a:blip r:embed="rId2"/>
          <a:srcRect/>
          <a:stretch>
            <a:fillRect/>
          </a:stretch>
        </p:blipFill>
        <p:spPr>
          <a:xfrm>
            <a:off x="5276215" y="1599565"/>
            <a:ext cx="1763395" cy="2001520"/>
          </a:xfrm>
          <a:prstGeom prst="rect">
            <a:avLst/>
          </a:prstGeom>
          <a:effectLst>
            <a:outerShdw blurRad="558800" dist="38100" dir="2700000" sx="101000" sy="101000" algn="tl" rotWithShape="0">
              <a:prstClr val="black">
                <a:alpha val="31000"/>
              </a:prstClr>
            </a:outerShdw>
          </a:effectLst>
        </p:spPr>
      </p:pic>
      <p:cxnSp>
        <p:nvCxnSpPr>
          <p:cNvPr id="12" name="直接连接符 11"/>
          <p:cNvCxnSpPr/>
          <p:nvPr/>
        </p:nvCxnSpPr>
        <p:spPr>
          <a:xfrm>
            <a:off x="1141095" y="4167926"/>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05204" y="4168347"/>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home/qwv/Desktop/图片/QA-2.pngQA-2"/>
          <p:cNvPicPr>
            <a:picLocks noChangeAspect="1"/>
          </p:cNvPicPr>
          <p:nvPr/>
        </p:nvPicPr>
        <p:blipFill>
          <a:blip r:embed="rId3"/>
          <a:srcRect/>
          <a:stretch>
            <a:fillRect/>
          </a:stretch>
        </p:blipFill>
        <p:spPr>
          <a:xfrm>
            <a:off x="8571865" y="1599565"/>
            <a:ext cx="1994535" cy="2001520"/>
          </a:xfrm>
          <a:prstGeom prst="rect">
            <a:avLst/>
          </a:prstGeom>
          <a:effectLst>
            <a:outerShdw blurRad="558800" dist="38100" dir="2700000" sx="101000" sy="101000" algn="tl" rotWithShape="0">
              <a:prstClr val="black">
                <a:alpha val="31000"/>
              </a:prstClr>
            </a:outerShdw>
          </a:effectLst>
        </p:spPr>
      </p:pic>
      <p:cxnSp>
        <p:nvCxnSpPr>
          <p:cNvPr id="5" name="直接连接符 4"/>
          <p:cNvCxnSpPr/>
          <p:nvPr/>
        </p:nvCxnSpPr>
        <p:spPr>
          <a:xfrm>
            <a:off x="8278654" y="4168347"/>
            <a:ext cx="25812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文本框 40"/>
          <p:cNvSpPr txBox="1"/>
          <p:nvPr/>
        </p:nvSpPr>
        <p:spPr>
          <a:xfrm>
            <a:off x="8090535" y="4393565"/>
            <a:ext cx="3845560" cy="1938020"/>
          </a:xfrm>
          <a:prstGeom prst="rect">
            <a:avLst/>
          </a:prstGeom>
          <a:noFill/>
          <a:ln w="9525">
            <a:noFill/>
          </a:ln>
        </p:spPr>
        <p:txBody>
          <a:bodyPr wrap="square" anchor="t" anchorCtr="0">
            <a:spAutoFit/>
          </a:bodyPr>
          <a:p>
            <a:pPr marL="342900" indent="-342900" algn="l">
              <a:buFont typeface="Arial" panose="020B0604020202020204" pitchFamily="34" charset="0"/>
              <a:buChar char="•"/>
            </a:pPr>
            <a:r>
              <a:rPr lang="en-US" altLang="zh-CN" sz="2000">
                <a:sym typeface="+mn-ea"/>
              </a:rPr>
              <a:t>Ultra Low Loss  </a:t>
            </a:r>
            <a:endParaRPr lang="en-US" altLang="zh-CN" sz="2000">
              <a:sym typeface="+mn-ea"/>
            </a:endParaRPr>
          </a:p>
          <a:p>
            <a:pPr marL="342900" indent="-342900" algn="l">
              <a:buFont typeface="Arial" panose="020B0604020202020204" pitchFamily="34" charset="0"/>
              <a:buChar char="•"/>
            </a:pPr>
            <a:r>
              <a:rPr lang="en-US" altLang="zh-CN" sz="2000">
                <a:sym typeface="+mn-ea"/>
              </a:rPr>
              <a:t>Phase Stable </a:t>
            </a:r>
            <a:endParaRPr lang="en-US" altLang="zh-CN" sz="2000">
              <a:sym typeface="+mn-ea"/>
            </a:endParaRPr>
          </a:p>
          <a:p>
            <a:pPr marL="342900" indent="-342900" algn="l">
              <a:buFont typeface="Arial" panose="020B0604020202020204" pitchFamily="34" charset="0"/>
              <a:buChar char="•"/>
            </a:pPr>
            <a:r>
              <a:rPr lang="en-US" altLang="zh-CN" sz="2000">
                <a:sym typeface="+mn-ea"/>
              </a:rPr>
              <a:t>IL: 2.18dB/m@40GHz</a:t>
            </a:r>
            <a:endParaRPr lang="en-US" altLang="zh-CN" sz="2000">
              <a:sym typeface="+mn-ea"/>
            </a:endParaRPr>
          </a:p>
          <a:p>
            <a:pPr marL="342900" indent="-342900" algn="l">
              <a:buFont typeface="Arial" panose="020B0604020202020204" pitchFamily="34" charset="0"/>
              <a:buChar char="•"/>
            </a:pPr>
            <a:endParaRPr lang="en-US" altLang="zh-CN" sz="2000" b="1">
              <a:latin typeface="Arial" panose="020B0604020202020204" pitchFamily="34" charset="0"/>
              <a:ea typeface="方正书宋_GBK" panose="02000000000000000000" charset="-122"/>
              <a:sym typeface="+mn-ea"/>
            </a:endParaRPr>
          </a:p>
          <a:p>
            <a:pPr marL="342900" indent="-342900" algn="l">
              <a:buFont typeface="Arial" panose="020B0604020202020204" pitchFamily="34" charset="0"/>
              <a:buChar char="•"/>
            </a:pPr>
            <a:r>
              <a:rPr lang="en-US" altLang="zh-CN" sz="2000" b="1">
                <a:latin typeface="Arial" panose="020B0604020202020204" pitchFamily="34" charset="0"/>
                <a:ea typeface="方正书宋_GBK" panose="02000000000000000000" charset="-122"/>
                <a:sym typeface="+mn-ea"/>
              </a:rPr>
              <a:t>Multi-Channel Cable Assemblies available</a:t>
            </a:r>
            <a:endParaRPr lang="en-US" altLang="zh-CN" sz="2000" b="1">
              <a:latin typeface="Arial" panose="020B0604020202020204" pitchFamily="34" charset="0"/>
              <a:ea typeface="方正书宋_GBK" panose="02000000000000000000" charset="-122"/>
              <a:sym typeface="+mn-ea"/>
            </a:endParaRPr>
          </a:p>
        </p:txBody>
      </p:sp>
      <p:sp>
        <p:nvSpPr>
          <p:cNvPr id="14337" name="标题 1"/>
          <p:cNvSpPr>
            <a:spLocks noGrp="1"/>
          </p:cNvSpPr>
          <p:nvPr>
            <p:ph type="title"/>
          </p:nvPr>
        </p:nvSpPr>
        <p:spPr/>
        <p:txBody>
          <a:bodyPr anchor="ctr">
            <a:scene3d>
              <a:camera prst="orthographicFront"/>
              <a:lightRig rig="threePt" dir="t"/>
            </a:scene3d>
          </a:bodyPr>
          <a:p>
            <a:pPr fontAlgn="base"/>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Cables &amp;</a:t>
            </a:r>
            <a:r>
              <a:rPr lang="en-US"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 </a:t>
            </a:r>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Assemblies</a:t>
            </a:r>
            <a:endPar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15" name="文本框 14"/>
          <p:cNvSpPr txBox="1"/>
          <p:nvPr/>
        </p:nvSpPr>
        <p:spPr>
          <a:xfrm>
            <a:off x="1631315" y="3707765"/>
            <a:ext cx="1557655"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FT Series</a:t>
            </a:r>
            <a:endParaRPr lang="en-US" altLang="zh-CN" sz="2400" dirty="0">
              <a:solidFill>
                <a:schemeClr val="tx1"/>
              </a:solidFill>
              <a:latin typeface="+mj-lt"/>
              <a:ea typeface="微软雅黑" panose="020B0503020204020204" charset="-122"/>
              <a:cs typeface="+mj-lt"/>
            </a:endParaRPr>
          </a:p>
        </p:txBody>
      </p:sp>
      <p:sp>
        <p:nvSpPr>
          <p:cNvPr id="6" name="文本框 5"/>
          <p:cNvSpPr txBox="1"/>
          <p:nvPr/>
        </p:nvSpPr>
        <p:spPr>
          <a:xfrm>
            <a:off x="5179695" y="3707765"/>
            <a:ext cx="1832610"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FTV Series</a:t>
            </a:r>
            <a:endParaRPr lang="en-US" altLang="zh-CN" sz="2400" dirty="0">
              <a:solidFill>
                <a:schemeClr val="tx1"/>
              </a:solidFill>
              <a:latin typeface="+mj-lt"/>
              <a:ea typeface="微软雅黑" panose="020B0503020204020204" charset="-122"/>
              <a:cs typeface="+mj-lt"/>
            </a:endParaRPr>
          </a:p>
        </p:txBody>
      </p:sp>
      <p:sp>
        <p:nvSpPr>
          <p:cNvPr id="13" name="文本框 12"/>
          <p:cNvSpPr txBox="1"/>
          <p:nvPr/>
        </p:nvSpPr>
        <p:spPr>
          <a:xfrm>
            <a:off x="8790305" y="3707765"/>
            <a:ext cx="1557655" cy="460375"/>
          </a:xfrm>
          <a:prstGeom prst="rect">
            <a:avLst/>
          </a:prstGeom>
          <a:noFill/>
        </p:spPr>
        <p:txBody>
          <a:bodyPr wrap="square" rtlCol="0">
            <a:spAutoFit/>
          </a:bodyPr>
          <a:p>
            <a:r>
              <a:rPr lang="en-US" altLang="zh-CN" sz="2400" dirty="0">
                <a:solidFill>
                  <a:schemeClr val="tx1"/>
                </a:solidFill>
                <a:latin typeface="+mj-lt"/>
                <a:ea typeface="微软雅黑" panose="020B0503020204020204" charset="-122"/>
                <a:cs typeface="+mj-lt"/>
              </a:rPr>
              <a:t>FA Series</a:t>
            </a:r>
            <a:endParaRPr lang="en-US" altLang="zh-CN" sz="2400" dirty="0">
              <a:solidFill>
                <a:schemeClr val="tx1"/>
              </a:solidFill>
              <a:latin typeface="+mj-lt"/>
              <a:ea typeface="微软雅黑" panose="020B0503020204020204" charset="-122"/>
              <a:cs typeface="+mj-lt"/>
            </a:endParaRPr>
          </a:p>
        </p:txBody>
      </p:sp>
      <p:sp>
        <p:nvSpPr>
          <p:cNvPr id="17" name="文本框 16"/>
          <p:cNvSpPr txBox="1"/>
          <p:nvPr/>
        </p:nvSpPr>
        <p:spPr>
          <a:xfrm>
            <a:off x="4596130" y="4393565"/>
            <a:ext cx="2949575" cy="1322070"/>
          </a:xfrm>
          <a:prstGeom prst="rect">
            <a:avLst/>
          </a:prstGeom>
          <a:noFill/>
        </p:spPr>
        <p:txBody>
          <a:bodyPr wrap="square" rtlCol="0">
            <a:spAutoFit/>
          </a:bodyPr>
          <a:p>
            <a:pPr marL="342900" indent="-342900" algn="l">
              <a:buFont typeface="Arial" panose="020B0604020202020204" pitchFamily="34" charset="0"/>
              <a:buChar char="•"/>
            </a:pPr>
            <a:r>
              <a:rPr lang="en-US" altLang="zh-CN" sz="2000">
                <a:sym typeface="+mn-ea"/>
              </a:rPr>
              <a:t>Phase &amp; Loss Stable  </a:t>
            </a:r>
            <a:endParaRPr lang="en-US" altLang="zh-CN" sz="2000">
              <a:sym typeface="+mn-ea"/>
            </a:endParaRPr>
          </a:p>
          <a:p>
            <a:pPr marL="342900" indent="-342900" algn="l">
              <a:buFont typeface="Arial" panose="020B0604020202020204" pitchFamily="34" charset="0"/>
              <a:buChar char="•"/>
            </a:pPr>
            <a:r>
              <a:rPr lang="en-US" altLang="zh-CN" sz="2000">
                <a:sym typeface="+mn-ea"/>
              </a:rPr>
              <a:t>Long Flex Life </a:t>
            </a:r>
            <a:endParaRPr lang="en-US" altLang="zh-CN" sz="2000">
              <a:sym typeface="+mn-ea"/>
            </a:endParaRPr>
          </a:p>
          <a:p>
            <a:pPr marL="342900" indent="-342900" algn="l">
              <a:buFont typeface="Arial" panose="020B0604020202020204" pitchFamily="34" charset="0"/>
              <a:buChar char="•"/>
            </a:pPr>
            <a:r>
              <a:rPr lang="en-US" altLang="zh-CN" sz="2000">
                <a:sym typeface="+mn-ea"/>
              </a:rPr>
              <a:t>Up to 67GHz </a:t>
            </a:r>
            <a:endParaRPr lang="en-US" altLang="zh-CN" sz="2000">
              <a:sym typeface="+mn-ea"/>
            </a:endParaRPr>
          </a:p>
          <a:p>
            <a:pPr marL="342900" indent="-342900" algn="l">
              <a:buFont typeface="Arial" panose="020B0604020202020204" pitchFamily="34" charset="0"/>
              <a:buChar char="•"/>
            </a:pPr>
            <a:r>
              <a:rPr lang="en-US" altLang="zh-CN" sz="2000">
                <a:sym typeface="+mn-ea"/>
              </a:rPr>
              <a:t>NMD Connector</a:t>
            </a:r>
            <a:endParaRPr lang="en-US" altLang="zh-CN" sz="2000" dirty="0">
              <a:solidFill>
                <a:srgbClr val="942923"/>
              </a:solidFill>
              <a:latin typeface="微软雅黑" panose="020B0503020204020204" charset="-122"/>
              <a:ea typeface="微软雅黑" panose="020B0503020204020204" charset="-122"/>
              <a:sym typeface="+mn-ea"/>
            </a:endParaRPr>
          </a:p>
        </p:txBody>
      </p:sp>
      <p:sp>
        <p:nvSpPr>
          <p:cNvPr id="19" name="文本框 18"/>
          <p:cNvSpPr txBox="1"/>
          <p:nvPr/>
        </p:nvSpPr>
        <p:spPr>
          <a:xfrm>
            <a:off x="1119505" y="4393565"/>
            <a:ext cx="2931795" cy="1014730"/>
          </a:xfrm>
          <a:prstGeom prst="rect">
            <a:avLst/>
          </a:prstGeom>
          <a:noFill/>
        </p:spPr>
        <p:txBody>
          <a:bodyPr wrap="none" rtlCol="0">
            <a:spAutoFit/>
          </a:bodyPr>
          <a:p>
            <a:pPr marL="342900" indent="-342900" algn="l">
              <a:buFont typeface="Arial" panose="020B0604020202020204" pitchFamily="34" charset="0"/>
              <a:buChar char="•"/>
            </a:pPr>
            <a:r>
              <a:rPr lang="en-US" altLang="zh-CN" sz="2000">
                <a:sym typeface="+mn-ea"/>
              </a:rPr>
              <a:t>Test Cable QT Series</a:t>
            </a:r>
            <a:endParaRPr lang="en-US" altLang="zh-CN" sz="2000">
              <a:sym typeface="+mn-ea"/>
            </a:endParaRPr>
          </a:p>
          <a:p>
            <a:pPr marL="342900" indent="-342900" algn="l">
              <a:buFont typeface="Arial" panose="020B0604020202020204" pitchFamily="34" charset="0"/>
              <a:buChar char="•"/>
            </a:pPr>
            <a:r>
              <a:rPr lang="en-US" altLang="zh-CN" sz="2000">
                <a:sym typeface="+mn-ea"/>
              </a:rPr>
              <a:t>Up to 110GHz</a:t>
            </a:r>
            <a:endParaRPr lang="en-US" altLang="zh-CN" sz="2000">
              <a:sym typeface="+mn-ea"/>
            </a:endParaRPr>
          </a:p>
          <a:p>
            <a:pPr marL="342900" indent="-342900" algn="l">
              <a:buFont typeface="Arial" panose="020B0604020202020204" pitchFamily="34" charset="0"/>
              <a:buChar char="•"/>
            </a:pPr>
            <a:r>
              <a:rPr lang="en-US" altLang="zh-CN" sz="2000">
                <a:sym typeface="+mn-ea"/>
              </a:rPr>
              <a:t>Long Bending Life</a:t>
            </a:r>
            <a:endParaRPr lang="en-US" altLang="zh-CN" sz="2000" dirty="0">
              <a:solidFill>
                <a:srgbClr val="942923"/>
              </a:solidFill>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4337" name="标题 1"/>
          <p:cNvSpPr>
            <a:spLocks noGrp="1"/>
          </p:cNvSpPr>
          <p:nvPr>
            <p:ph type="title"/>
          </p:nvPr>
        </p:nvSpPr>
        <p:spPr/>
        <p:txBody>
          <a:bodyPr anchor="ctr">
            <a:scene3d>
              <a:camera prst="orthographicFront"/>
              <a:lightRig rig="threePt" dir="t"/>
            </a:scene3d>
          </a:bodyPr>
          <a:p>
            <a:pPr fontAlgn="base"/>
            <a:r>
              <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Cables &amp; Assemblies</a:t>
            </a:r>
            <a:endParaRPr lang="zh-CN" altLang="zh-CN"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6" name="文本框 5"/>
          <p:cNvSpPr txBox="1"/>
          <p:nvPr/>
        </p:nvSpPr>
        <p:spPr>
          <a:xfrm>
            <a:off x="102235" y="1808480"/>
            <a:ext cx="7955280" cy="4523105"/>
          </a:xfrm>
          <a:prstGeom prst="rect">
            <a:avLst/>
          </a:prstGeom>
          <a:noFill/>
        </p:spPr>
        <p:txBody>
          <a:bodyPr wrap="square" rtlCol="0">
            <a:spAutoFit/>
          </a:bodyPr>
          <a:p>
            <a:pPr marL="342900" indent="-342900" algn="l">
              <a:buFont typeface="Arial" panose="020B0604020202020204" pitchFamily="34" charset="0"/>
              <a:buChar char="•"/>
            </a:pPr>
            <a:r>
              <a:rPr lang="en-US" altLang="zh-CN" sz="2400"/>
              <a:t>FH Series: Flex. 40GHz, 086/141</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FE Series: Semi-Rigid, 40GHz, </a:t>
            </a:r>
            <a:r>
              <a:rPr lang="en-US" altLang="zh-CN" sz="2400">
                <a:sym typeface="+mn-ea"/>
              </a:rPr>
              <a:t>086/141</a:t>
            </a:r>
            <a:endParaRPr lang="en-US" altLang="zh-CN" sz="2400">
              <a:sym typeface="+mn-ea"/>
            </a:endParaRPr>
          </a:p>
          <a:p>
            <a:pPr marL="342900" indent="-342900" algn="l">
              <a:buFont typeface="Arial" panose="020B0604020202020204" pitchFamily="34" charset="0"/>
              <a:buChar char="•"/>
            </a:pPr>
            <a:endParaRPr lang="en-US" altLang="zh-CN" sz="2400">
              <a:sym typeface="+mn-ea"/>
            </a:endParaRPr>
          </a:p>
          <a:p>
            <a:pPr marL="342900" indent="-342900" algn="l">
              <a:buFont typeface="Arial" panose="020B0604020202020204" pitchFamily="34" charset="0"/>
              <a:buChar char="•"/>
            </a:pPr>
            <a:r>
              <a:rPr lang="en-US" altLang="zh-CN" sz="2400"/>
              <a:t>FD Series: Semi-Flex, 40GHz, 086/141</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FR Series: Wireless Communication/LMR Cable</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RG Series:  RG58, RG142, RG174, RG178, RG304,         RG316(D), RG400...</a:t>
            </a:r>
            <a:endParaRPr lang="en-US" altLang="zh-CN" sz="2400"/>
          </a:p>
          <a:p>
            <a:pPr marL="342900" indent="-342900" algn="l">
              <a:buFont typeface="Arial" panose="020B0604020202020204" pitchFamily="34" charset="0"/>
              <a:buChar char="•"/>
            </a:pPr>
            <a:endParaRPr lang="en-US" altLang="zh-CN" sz="2400"/>
          </a:p>
          <a:p>
            <a:pPr marL="342900" indent="-342900" algn="l">
              <a:buFont typeface="Arial" panose="020B0604020202020204" pitchFamily="34" charset="0"/>
              <a:buChar char="•"/>
            </a:pPr>
            <a:r>
              <a:rPr lang="en-US" altLang="zh-CN" sz="2400"/>
              <a:t>FCE series: Cryogenic cable (-268 deg.)</a:t>
            </a:r>
            <a:endParaRPr lang="en-US" altLang="zh-CN" sz="2400"/>
          </a:p>
        </p:txBody>
      </p:sp>
      <p:pic>
        <p:nvPicPr>
          <p:cNvPr id="12" name="图片 11" descr="图片1"/>
          <p:cNvPicPr>
            <a:picLocks noChangeAspect="1"/>
          </p:cNvPicPr>
          <p:nvPr/>
        </p:nvPicPr>
        <p:blipFill>
          <a:blip r:embed="rId1"/>
          <a:stretch>
            <a:fillRect/>
          </a:stretch>
        </p:blipFill>
        <p:spPr>
          <a:xfrm rot="5400000">
            <a:off x="6228715" y="3787140"/>
            <a:ext cx="7419340" cy="3762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4337" name="标题 1"/>
          <p:cNvSpPr>
            <a:spLocks noGrp="1"/>
          </p:cNvSpPr>
          <p:nvPr>
            <p:ph type="title"/>
          </p:nvPr>
        </p:nvSpPr>
        <p:spPr/>
        <p:txBody>
          <a:bodyPr anchor="ctr">
            <a:scene3d>
              <a:camera prst="orthographicFront"/>
              <a:lightRig rig="threePt" dir="t"/>
            </a:scene3d>
          </a:bodyPr>
          <a:p>
            <a:pPr fontAlgn="base"/>
            <a:r>
              <a:rPr lang="en-US"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rPr>
              <a:t>Connectors</a:t>
            </a:r>
            <a:endParaRPr lang="en-US" sz="4000" strike="noStrike" noProof="1">
              <a:solidFill>
                <a:schemeClr val="tx2"/>
              </a:solidFill>
              <a:effectLst>
                <a:outerShdw blurRad="38100" dist="25400" dir="5400000" algn="ctr" rotWithShape="0">
                  <a:srgbClr val="6E747A">
                    <a:alpha val="43000"/>
                  </a:srgbClr>
                </a:outerShdw>
              </a:effectLst>
              <a:sym typeface="方正书宋_GBK" panose="02000000000000000000" charset="-122"/>
            </a:endParaRPr>
          </a:p>
        </p:txBody>
      </p:sp>
      <p:sp>
        <p:nvSpPr>
          <p:cNvPr id="16" name="任意多边形 15"/>
          <p:cNvSpPr/>
          <p:nvPr/>
        </p:nvSpPr>
        <p:spPr>
          <a:xfrm flipH="1">
            <a:off x="11077575" y="6025515"/>
            <a:ext cx="1104265" cy="782955"/>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10160">
                <a:solidFill>
                  <a:schemeClr val="accent5"/>
                </a:solidFill>
                <a:prstDash val="solid"/>
              </a:ln>
              <a:solidFill>
                <a:srgbClr val="FFFFFF"/>
              </a:solidFill>
              <a:effectLst/>
              <a:sym typeface="+mn-ea"/>
            </a:endParaRPr>
          </a:p>
        </p:txBody>
      </p:sp>
      <p:sp>
        <p:nvSpPr>
          <p:cNvPr id="18" name="流程图: 库存数据 17"/>
          <p:cNvSpPr/>
          <p:nvPr/>
        </p:nvSpPr>
        <p:spPr>
          <a:xfrm>
            <a:off x="7571105" y="6019800"/>
            <a:ext cx="1221105" cy="788670"/>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23" name="任意多边形 22"/>
          <p:cNvSpPr/>
          <p:nvPr/>
        </p:nvSpPr>
        <p:spPr>
          <a:xfrm>
            <a:off x="41910" y="4950460"/>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sp>
        <p:nvSpPr>
          <p:cNvPr id="15" name="文本框 14"/>
          <p:cNvSpPr txBox="1"/>
          <p:nvPr/>
        </p:nvSpPr>
        <p:spPr>
          <a:xfrm>
            <a:off x="702945" y="1423670"/>
            <a:ext cx="4727575" cy="2416810"/>
          </a:xfrm>
          <a:prstGeom prst="rect">
            <a:avLst/>
          </a:prstGeom>
          <a:noFill/>
        </p:spPr>
        <p:txBody>
          <a:bodyPr wrap="none" rtlCol="0">
            <a:spAutoFit/>
          </a:bodyPr>
          <a:p>
            <a:pPr marL="342900" indent="-342900">
              <a:lnSpc>
                <a:spcPct val="70000"/>
              </a:lnSpc>
              <a:spcBef>
                <a:spcPts val="0"/>
              </a:spcBef>
              <a:spcAft>
                <a:spcPts val="0"/>
              </a:spcAft>
              <a:buFont typeface="Arial" panose="020B0604020202020204" pitchFamily="34" charset="0"/>
              <a:buChar char="•"/>
            </a:pPr>
            <a:r>
              <a:rPr lang="en-US" altLang="zh-CN" sz="2400"/>
              <a:t>PCB Connector</a:t>
            </a:r>
            <a:endParaRPr lang="en-US" altLang="zh-CN" sz="2400"/>
          </a:p>
          <a:p>
            <a:pPr marL="342900" indent="-342900">
              <a:lnSpc>
                <a:spcPct val="70000"/>
              </a:lnSpc>
              <a:spcBef>
                <a:spcPts val="0"/>
              </a:spcBef>
              <a:spcAft>
                <a:spcPts val="0"/>
              </a:spcAft>
              <a:buFont typeface="Arial" panose="020B0604020202020204" pitchFamily="34" charset="0"/>
              <a:buChar char="•"/>
            </a:pPr>
            <a:endParaRPr lang="en-US" altLang="zh-CN" sz="2400"/>
          </a:p>
          <a:p>
            <a:pPr marL="342900" indent="-342900">
              <a:lnSpc>
                <a:spcPct val="70000"/>
              </a:lnSpc>
              <a:spcBef>
                <a:spcPts val="0"/>
              </a:spcBef>
              <a:spcAft>
                <a:spcPts val="0"/>
              </a:spcAft>
              <a:buFont typeface="Arial" panose="020B0604020202020204" pitchFamily="34" charset="0"/>
              <a:buChar char="•"/>
            </a:pPr>
            <a:r>
              <a:rPr lang="en-US" altLang="zh-CN" sz="2400"/>
              <a:t>End/Vertical Launch Connector</a:t>
            </a:r>
            <a:endParaRPr lang="en-US" altLang="zh-CN" sz="2400"/>
          </a:p>
          <a:p>
            <a:pPr marL="342900" indent="-342900">
              <a:lnSpc>
                <a:spcPct val="70000"/>
              </a:lnSpc>
              <a:spcBef>
                <a:spcPts val="0"/>
              </a:spcBef>
              <a:spcAft>
                <a:spcPts val="0"/>
              </a:spcAft>
              <a:buFont typeface="Arial" panose="020B0604020202020204" pitchFamily="34" charset="0"/>
              <a:buChar char="•"/>
            </a:pPr>
            <a:endParaRPr lang="en-US" altLang="zh-CN" sz="2400"/>
          </a:p>
          <a:p>
            <a:pPr marL="342900" indent="-342900">
              <a:lnSpc>
                <a:spcPct val="70000"/>
              </a:lnSpc>
              <a:spcBef>
                <a:spcPts val="0"/>
              </a:spcBef>
              <a:spcAft>
                <a:spcPts val="0"/>
              </a:spcAft>
              <a:buFont typeface="Arial" panose="020B0604020202020204" pitchFamily="34" charset="0"/>
              <a:buChar char="•"/>
            </a:pPr>
            <a:r>
              <a:rPr lang="en-US" altLang="zh-CN" sz="2400"/>
              <a:t>Cable Connector</a:t>
            </a:r>
            <a:endParaRPr lang="en-US" altLang="zh-CN" sz="2400"/>
          </a:p>
          <a:p>
            <a:pPr marL="342900" indent="-342900">
              <a:lnSpc>
                <a:spcPct val="70000"/>
              </a:lnSpc>
              <a:spcBef>
                <a:spcPts val="0"/>
              </a:spcBef>
              <a:spcAft>
                <a:spcPts val="0"/>
              </a:spcAft>
              <a:buFont typeface="Arial" panose="020B0604020202020204" pitchFamily="34" charset="0"/>
              <a:buChar char="•"/>
            </a:pPr>
            <a:endParaRPr lang="en-US" altLang="zh-CN" sz="2400"/>
          </a:p>
          <a:p>
            <a:pPr marL="342900" indent="-342900">
              <a:lnSpc>
                <a:spcPct val="70000"/>
              </a:lnSpc>
              <a:spcBef>
                <a:spcPts val="0"/>
              </a:spcBef>
              <a:spcAft>
                <a:spcPts val="0"/>
              </a:spcAft>
              <a:buFont typeface="Arial" panose="020B0604020202020204" pitchFamily="34" charset="0"/>
              <a:buChar char="•"/>
            </a:pPr>
            <a:r>
              <a:rPr lang="en-US" altLang="zh-CN" sz="2400"/>
              <a:t>Multi-channel connector</a:t>
            </a:r>
            <a:endParaRPr lang="en-US" altLang="zh-CN" sz="2400"/>
          </a:p>
          <a:p>
            <a:pPr marL="342900" indent="-342900">
              <a:lnSpc>
                <a:spcPct val="70000"/>
              </a:lnSpc>
              <a:spcBef>
                <a:spcPts val="0"/>
              </a:spcBef>
              <a:spcAft>
                <a:spcPts val="0"/>
              </a:spcAft>
              <a:buFont typeface="Arial" panose="020B0604020202020204" pitchFamily="34" charset="0"/>
              <a:buChar char="•"/>
            </a:pPr>
            <a:endParaRPr lang="en-US" altLang="zh-CN" sz="2400"/>
          </a:p>
          <a:p>
            <a:pPr marL="342900" indent="-342900">
              <a:lnSpc>
                <a:spcPct val="70000"/>
              </a:lnSpc>
              <a:spcBef>
                <a:spcPts val="0"/>
              </a:spcBef>
              <a:spcAft>
                <a:spcPts val="0"/>
              </a:spcAft>
              <a:buFont typeface="Arial" panose="020B0604020202020204" pitchFamily="34" charset="0"/>
              <a:buChar char="•"/>
            </a:pPr>
            <a:r>
              <a:rPr lang="en-US" altLang="zh-CN" sz="2400"/>
              <a:t>Accessories</a:t>
            </a:r>
            <a:endParaRPr lang="en-US" altLang="zh-CN" sz="2400"/>
          </a:p>
        </p:txBody>
      </p:sp>
      <p:grpSp>
        <p:nvGrpSpPr>
          <p:cNvPr id="2" name="组合 1"/>
          <p:cNvGrpSpPr/>
          <p:nvPr/>
        </p:nvGrpSpPr>
        <p:grpSpPr>
          <a:xfrm>
            <a:off x="1483995" y="4951730"/>
            <a:ext cx="9645650" cy="1856740"/>
            <a:chOff x="2337" y="7798"/>
            <a:chExt cx="15190" cy="2924"/>
          </a:xfrm>
        </p:grpSpPr>
        <p:sp>
          <p:nvSpPr>
            <p:cNvPr id="4" name="流程图: 库存数据 3"/>
            <p:cNvSpPr/>
            <p:nvPr/>
          </p:nvSpPr>
          <p:spPr>
            <a:xfrm flipH="1">
              <a:off x="5582"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1.85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5" name="流程图: 库存数据 4"/>
            <p:cNvSpPr/>
            <p:nvPr/>
          </p:nvSpPr>
          <p:spPr>
            <a:xfrm flipH="1">
              <a:off x="10088" y="7798"/>
              <a:ext cx="2516" cy="1212"/>
            </a:xfrm>
            <a:prstGeom prst="flowChartOnlineStorag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2.92</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3" name="流程图: 库存数据 2"/>
            <p:cNvSpPr/>
            <p:nvPr/>
          </p:nvSpPr>
          <p:spPr>
            <a:xfrm flipH="1">
              <a:off x="12496" y="7798"/>
              <a:ext cx="2439" cy="121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3.5</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7" name="流程图: 库存数据 6"/>
            <p:cNvSpPr/>
            <p:nvPr/>
          </p:nvSpPr>
          <p:spPr>
            <a:xfrm flipH="1">
              <a:off x="14827" y="7798"/>
              <a:ext cx="2510" cy="121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7/16</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(DIN)</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8" name="流程图: 库存数据 7"/>
            <p:cNvSpPr/>
            <p:nvPr/>
          </p:nvSpPr>
          <p:spPr>
            <a:xfrm>
              <a:off x="2337" y="9480"/>
              <a:ext cx="1923" cy="1242"/>
            </a:xfrm>
            <a:prstGeom prst="flowChartOnlineStorage">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N</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9" name="流程图: 库存数据 8"/>
            <p:cNvSpPr/>
            <p:nvPr/>
          </p:nvSpPr>
          <p:spPr>
            <a:xfrm>
              <a:off x="4178" y="9480"/>
              <a:ext cx="1923" cy="1242"/>
            </a:xfrm>
            <a:prstGeom prst="flowChartOnlineStorag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0" name="流程图: 库存数据 9"/>
            <p:cNvSpPr/>
            <p:nvPr/>
          </p:nvSpPr>
          <p:spPr>
            <a:xfrm>
              <a:off x="6019" y="9480"/>
              <a:ext cx="1923" cy="1242"/>
            </a:xfrm>
            <a:prstGeom prst="flowChartOnlineStorag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TNC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1" name="流程图: 库存数据 10"/>
            <p:cNvSpPr/>
            <p:nvPr/>
          </p:nvSpPr>
          <p:spPr>
            <a:xfrm>
              <a:off x="7860" y="9480"/>
              <a:ext cx="2038" cy="1242"/>
            </a:xfrm>
            <a:prstGeom prst="flowChartOnlineStorage">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1800" b="1" strike="noStrike" noProof="1">
                  <a:sym typeface="+mn-ea"/>
                </a:rPr>
                <a:t>SSMP</a:t>
              </a:r>
              <a:endParaRPr lang="en-US" altLang="zh-CN" sz="18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7" name="流程图: 库存数据 16"/>
            <p:cNvSpPr/>
            <p:nvPr/>
          </p:nvSpPr>
          <p:spPr>
            <a:xfrm>
              <a:off x="9816" y="9480"/>
              <a:ext cx="2189" cy="1242"/>
            </a:xfrm>
            <a:prstGeom prst="flowChartOnlineStorage">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SSMA</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9" name="流程图: 库存数据 18"/>
            <p:cNvSpPr/>
            <p:nvPr/>
          </p:nvSpPr>
          <p:spPr>
            <a:xfrm>
              <a:off x="13764" y="9480"/>
              <a:ext cx="1923" cy="1242"/>
            </a:xfrm>
            <a:prstGeom prst="flowChartOnlineStorag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ym typeface="+mn-ea"/>
                </a:rPr>
                <a:t>BNC</a:t>
              </a:r>
              <a:endParaRPr lang="en-US" altLang="zh-CN" sz="2000" b="1" strike="noStrike" noProof="1">
                <a:ln w="6600">
                  <a:solidFill>
                    <a:schemeClr val="accent2"/>
                  </a:solidFill>
                  <a:prstDash val="solid"/>
                </a:ln>
                <a:solidFill>
                  <a:srgbClr val="FFFFFF"/>
                </a:solidFill>
                <a:effectLst>
                  <a:outerShdw dist="38100" dir="2700000" algn="tl" rotWithShape="0">
                    <a:schemeClr val="accent2"/>
                  </a:outerShdw>
                </a:effectLst>
                <a:sym typeface="+mn-ea"/>
              </a:endParaRPr>
            </a:p>
          </p:txBody>
        </p:sp>
        <p:sp>
          <p:nvSpPr>
            <p:cNvPr id="12" name="流程图: 库存数据 11"/>
            <p:cNvSpPr/>
            <p:nvPr/>
          </p:nvSpPr>
          <p:spPr>
            <a:xfrm flipH="1">
              <a:off x="3246" y="7798"/>
              <a:ext cx="2444"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1.00</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sp>
          <p:nvSpPr>
            <p:cNvPr id="6" name="流程图: 库存数据 5"/>
            <p:cNvSpPr/>
            <p:nvPr/>
          </p:nvSpPr>
          <p:spPr>
            <a:xfrm flipH="1">
              <a:off x="7835" y="7798"/>
              <a:ext cx="2361" cy="121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2.4</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a:p>
              <a:pPr algn="ctr" fontAlgn="base"/>
              <a:r>
                <a:rPr lang="en-US" altLang="zh-CN" sz="2000" b="1" strike="noStrike" noProof="1">
                  <a:solidFill>
                    <a:schemeClr val="tx1"/>
                  </a:solidFill>
                  <a:effectLst>
                    <a:outerShdw blurRad="38100" dist="19050" dir="2700000" algn="tl" rotWithShape="0">
                      <a:schemeClr val="dk1">
                        <a:alpha val="40000"/>
                      </a:schemeClr>
                    </a:outerShdw>
                  </a:effectLst>
                  <a:sym typeface="+mn-ea"/>
                </a:rPr>
                <a:t>mm</a:t>
              </a:r>
              <a:endParaRPr lang="en-US" altLang="zh-CN" sz="2000" b="1" strike="noStrike" noProof="1">
                <a:solidFill>
                  <a:schemeClr val="tx1"/>
                </a:solidFill>
                <a:effectLst>
                  <a:outerShdw blurRad="38100" dist="19050" dir="2700000" algn="tl" rotWithShape="0">
                    <a:schemeClr val="dk1">
                      <a:alpha val="40000"/>
                    </a:schemeClr>
                  </a:outerShdw>
                </a:effectLst>
                <a:sym typeface="+mn-ea"/>
              </a:endParaRPr>
            </a:p>
          </p:txBody>
        </p:sp>
        <p:grpSp>
          <p:nvGrpSpPr>
            <p:cNvPr id="21" name="组合 20"/>
            <p:cNvGrpSpPr/>
            <p:nvPr/>
          </p:nvGrpSpPr>
          <p:grpSpPr>
            <a:xfrm>
              <a:off x="15605" y="9480"/>
              <a:ext cx="1922" cy="1242"/>
              <a:chOff x="15900" y="9489"/>
              <a:chExt cx="1922" cy="1242"/>
            </a:xfrm>
          </p:grpSpPr>
          <p:sp>
            <p:nvSpPr>
              <p:cNvPr id="20" name="流程图: 库存数据 19"/>
              <p:cNvSpPr/>
              <p:nvPr/>
            </p:nvSpPr>
            <p:spPr>
              <a:xfrm>
                <a:off x="15900" y="9489"/>
                <a:ext cx="1923" cy="1242"/>
              </a:xfrm>
              <a:prstGeom prst="flowChartOnlineStorage">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endParaRPr lang="en-US" altLang="zh-CN" sz="2000" b="1" strike="noStrike" noProof="1">
                  <a:ln w="6600">
                    <a:solidFill>
                      <a:schemeClr val="accent2"/>
                    </a:solidFill>
                    <a:prstDash val="solid"/>
                  </a:ln>
                  <a:solidFill>
                    <a:schemeClr val="bg2"/>
                  </a:solidFill>
                  <a:effectLst/>
                  <a:sym typeface="+mn-ea"/>
                </a:endParaRPr>
              </a:p>
            </p:txBody>
          </p:sp>
          <p:sp>
            <p:nvSpPr>
              <p:cNvPr id="22" name="文本框 21"/>
              <p:cNvSpPr txBox="1"/>
              <p:nvPr/>
            </p:nvSpPr>
            <p:spPr>
              <a:xfrm>
                <a:off x="16175" y="9796"/>
                <a:ext cx="1155" cy="628"/>
              </a:xfrm>
              <a:prstGeom prst="rect">
                <a:avLst/>
              </a:prstGeom>
              <a:noFill/>
            </p:spPr>
            <p:txBody>
              <a:bodyPr wrap="none" rtlCol="0">
                <a:spAutoFit/>
              </a:bodyPr>
              <a:p>
                <a:r>
                  <a:rPr lang="en-US" altLang="zh-CN" sz="2000" b="1"/>
                  <a:t>SMP</a:t>
                </a:r>
                <a:endParaRPr lang="en-US" altLang="zh-CN" sz="2000" b="1"/>
              </a:p>
            </p:txBody>
          </p:sp>
        </p:grpSp>
      </p:grpSp>
      <p:sp>
        <p:nvSpPr>
          <p:cNvPr id="43" name="文本框 42"/>
          <p:cNvSpPr txBox="1"/>
          <p:nvPr/>
        </p:nvSpPr>
        <p:spPr>
          <a:xfrm>
            <a:off x="469900" y="4218305"/>
            <a:ext cx="4960620" cy="460375"/>
          </a:xfrm>
          <a:prstGeom prst="rect">
            <a:avLst/>
          </a:prstGeom>
          <a:noFill/>
        </p:spPr>
        <p:txBody>
          <a:bodyPr wrap="none" rtlCol="0">
            <a:spAutoFit/>
          </a:bodyPr>
          <a:p>
            <a:pPr algn="l"/>
            <a:r>
              <a:rPr lang="en-US" altLang="zh-CN" sz="2400">
                <a:latin typeface="+mj-lt"/>
                <a:cs typeface="+mj-lt"/>
                <a:sym typeface="+mn-ea"/>
              </a:rPr>
              <a:t>* </a:t>
            </a:r>
            <a:r>
              <a:rPr lang="en-US" altLang="zh-CN" sz="2000">
                <a:latin typeface="+mj-lt"/>
                <a:cs typeface="+mj-lt"/>
                <a:sym typeface="+mn-ea"/>
              </a:rPr>
              <a:t>DC-110GHz |  </a:t>
            </a:r>
            <a:r>
              <a:rPr lang="en-US" altLang="zh-CN" sz="2000">
                <a:solidFill>
                  <a:schemeClr val="bg2"/>
                </a:solidFill>
                <a:latin typeface="+mj-lt"/>
                <a:cs typeface="+mj-lt"/>
                <a:sym typeface="+mn-ea"/>
              </a:rPr>
              <a:t>Customization is available</a:t>
            </a:r>
            <a:endParaRPr lang="en-US" altLang="zh-CN" sz="2000">
              <a:solidFill>
                <a:schemeClr val="bg2"/>
              </a:solidFill>
              <a:latin typeface="+mj-lt"/>
              <a:cs typeface="+mj-lt"/>
              <a:sym typeface="+mn-ea"/>
            </a:endParaRPr>
          </a:p>
        </p:txBody>
      </p:sp>
      <p:sp>
        <p:nvSpPr>
          <p:cNvPr id="24" name="任意多边形 23"/>
          <p:cNvSpPr/>
          <p:nvPr/>
        </p:nvSpPr>
        <p:spPr>
          <a:xfrm>
            <a:off x="38100" y="4939665"/>
            <a:ext cx="2087880" cy="770890"/>
          </a:xfrm>
          <a:custGeom>
            <a:avLst/>
            <a:gdLst>
              <a:gd name="connsiteX0" fmla="*/ 0 w 3373"/>
              <a:gd name="connsiteY0" fmla="*/ 22 h 1343"/>
              <a:gd name="connsiteX1" fmla="*/ 2237 w 3373"/>
              <a:gd name="connsiteY1" fmla="*/ 0 h 1343"/>
              <a:gd name="connsiteX2" fmla="*/ 3373 w 3373"/>
              <a:gd name="connsiteY2" fmla="*/ 683 h 1343"/>
              <a:gd name="connsiteX3" fmla="*/ 2315 w 3373"/>
              <a:gd name="connsiteY3" fmla="*/ 1328 h 1343"/>
              <a:gd name="connsiteX4" fmla="*/ 0 w 3373"/>
              <a:gd name="connsiteY4" fmla="*/ 1343 h 1343"/>
              <a:gd name="connsiteX5" fmla="*/ 0 w 3373"/>
              <a:gd name="connsiteY5" fmla="*/ 22 h 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3" h="1343">
                <a:moveTo>
                  <a:pt x="0" y="22"/>
                </a:moveTo>
                <a:lnTo>
                  <a:pt x="2237" y="0"/>
                </a:lnTo>
                <a:cubicBezTo>
                  <a:pt x="3168" y="0"/>
                  <a:pt x="3373" y="318"/>
                  <a:pt x="3373" y="683"/>
                </a:cubicBezTo>
                <a:cubicBezTo>
                  <a:pt x="3373" y="1047"/>
                  <a:pt x="3246" y="1328"/>
                  <a:pt x="2315" y="1328"/>
                </a:cubicBezTo>
                <a:lnTo>
                  <a:pt x="0" y="1343"/>
                </a:lnTo>
                <a:lnTo>
                  <a:pt x="0" y="22"/>
                </a:lnTo>
                <a:close/>
              </a:path>
            </a:pathLst>
          </a:custGeom>
          <a:solidFill>
            <a:srgbClr val="0070C0"/>
          </a:solidFill>
          <a:ln>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fontAlgn="base"/>
            <a:r>
              <a:rPr lang="en-US" altLang="zh-CN" sz="2400" b="1" strike="noStrike" noProof="1">
                <a:ln w="10160">
                  <a:solidFill>
                    <a:schemeClr val="accent5"/>
                  </a:solidFill>
                  <a:prstDash val="solid"/>
                </a:ln>
                <a:solidFill>
                  <a:srgbClr val="FFFFFF"/>
                </a:solidFill>
                <a:effectLst/>
                <a:sym typeface="+mn-ea"/>
              </a:rPr>
              <a:t>Connectors</a:t>
            </a:r>
            <a:endParaRPr lang="en-US" altLang="zh-CN" sz="2400" b="1" strike="noStrike" noProof="1">
              <a:ln w="10160">
                <a:solidFill>
                  <a:schemeClr val="accent5"/>
                </a:solidFill>
                <a:prstDash val="solid"/>
              </a:ln>
              <a:solidFill>
                <a:srgbClr val="FFFFFF"/>
              </a:solidFill>
              <a:effectLst/>
              <a:sym typeface="+mn-ea"/>
            </a:endParaRPr>
          </a:p>
        </p:txBody>
      </p:sp>
      <p:grpSp>
        <p:nvGrpSpPr>
          <p:cNvPr id="39" name="组合 38"/>
          <p:cNvGrpSpPr/>
          <p:nvPr/>
        </p:nvGrpSpPr>
        <p:grpSpPr>
          <a:xfrm>
            <a:off x="7265035" y="1167765"/>
            <a:ext cx="4257675" cy="3614420"/>
            <a:chOff x="11493" y="1822"/>
            <a:chExt cx="6705" cy="5692"/>
          </a:xfrm>
        </p:grpSpPr>
        <p:grpSp>
          <p:nvGrpSpPr>
            <p:cNvPr id="35" name="组合 34"/>
            <p:cNvGrpSpPr/>
            <p:nvPr/>
          </p:nvGrpSpPr>
          <p:grpSpPr>
            <a:xfrm>
              <a:off x="11500" y="1822"/>
              <a:ext cx="6698" cy="3248"/>
              <a:chOff x="11500" y="1763"/>
              <a:chExt cx="6698" cy="3248"/>
            </a:xfrm>
          </p:grpSpPr>
          <p:pic>
            <p:nvPicPr>
              <p:cNvPr id="14" name="图片 13" descr="QC-8-FRB-01"/>
              <p:cNvPicPr>
                <a:picLocks noChangeAspect="1"/>
              </p:cNvPicPr>
              <p:nvPr/>
            </p:nvPicPr>
            <p:blipFill>
              <a:blip r:embed="rId1"/>
              <a:stretch>
                <a:fillRect/>
              </a:stretch>
            </p:blipFill>
            <p:spPr>
              <a:xfrm>
                <a:off x="11923" y="1763"/>
                <a:ext cx="5820" cy="3082"/>
              </a:xfrm>
              <a:prstGeom prst="rect">
                <a:avLst/>
              </a:prstGeom>
            </p:spPr>
          </p:pic>
          <p:sp>
            <p:nvSpPr>
              <p:cNvPr id="31" name="圆角矩形 30"/>
              <p:cNvSpPr/>
              <p:nvPr/>
            </p:nvSpPr>
            <p:spPr>
              <a:xfrm>
                <a:off x="11500" y="1763"/>
                <a:ext cx="6699" cy="3248"/>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nvGrpSpPr>
            <p:cNvPr id="38" name="组合 37"/>
            <p:cNvGrpSpPr/>
            <p:nvPr/>
          </p:nvGrpSpPr>
          <p:grpSpPr>
            <a:xfrm>
              <a:off x="11493" y="5011"/>
              <a:ext cx="3326" cy="2330"/>
              <a:chOff x="11493" y="5011"/>
              <a:chExt cx="3326" cy="2330"/>
            </a:xfrm>
          </p:grpSpPr>
          <p:sp>
            <p:nvSpPr>
              <p:cNvPr id="27" name="圆角矩形 26"/>
              <p:cNvSpPr/>
              <p:nvPr/>
            </p:nvSpPr>
            <p:spPr>
              <a:xfrm>
                <a:off x="11493" y="5011"/>
                <a:ext cx="3326" cy="2330"/>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pic>
            <p:nvPicPr>
              <p:cNvPr id="26" name="图片 25"/>
              <p:cNvPicPr>
                <a:picLocks noChangeAspect="1"/>
              </p:cNvPicPr>
              <p:nvPr/>
            </p:nvPicPr>
            <p:blipFill>
              <a:blip r:embed="rId2"/>
              <a:stretch>
                <a:fillRect/>
              </a:stretch>
            </p:blipFill>
            <p:spPr>
              <a:xfrm rot="21420000">
                <a:off x="11855" y="5118"/>
                <a:ext cx="2603" cy="2116"/>
              </a:xfrm>
              <a:prstGeom prst="rect">
                <a:avLst/>
              </a:prstGeom>
            </p:spPr>
          </p:pic>
        </p:grpSp>
        <p:grpSp>
          <p:nvGrpSpPr>
            <p:cNvPr id="37" name="组合 36"/>
            <p:cNvGrpSpPr/>
            <p:nvPr/>
          </p:nvGrpSpPr>
          <p:grpSpPr>
            <a:xfrm>
              <a:off x="14872" y="5055"/>
              <a:ext cx="2896" cy="2459"/>
              <a:chOff x="14872" y="5055"/>
              <a:chExt cx="2896" cy="2459"/>
            </a:xfrm>
          </p:grpSpPr>
          <p:pic>
            <p:nvPicPr>
              <p:cNvPr id="29" name="图片 28" descr="/home/qwv/Desktop/lQLPJxa7HzaGr7zM1c0BCbAqPwV7itEojwMzpZkuADYA_265_213.pnglQLPJxa7HzaGr7zM1c0BCbAqPwV7itEojwMzpZkuADYA_265_213"/>
              <p:cNvPicPr>
                <a:picLocks noChangeAspect="1"/>
              </p:cNvPicPr>
              <p:nvPr/>
            </p:nvPicPr>
            <p:blipFill>
              <a:blip r:embed="rId3"/>
              <a:srcRect/>
              <a:stretch>
                <a:fillRect/>
              </a:stretch>
            </p:blipFill>
            <p:spPr>
              <a:xfrm>
                <a:off x="14987" y="5167"/>
                <a:ext cx="2781" cy="2235"/>
              </a:xfrm>
              <a:prstGeom prst="rect">
                <a:avLst/>
              </a:prstGeom>
            </p:spPr>
          </p:pic>
          <p:sp>
            <p:nvSpPr>
              <p:cNvPr id="32" name="圆角矩形 31"/>
              <p:cNvSpPr/>
              <p:nvPr/>
            </p:nvSpPr>
            <p:spPr>
              <a:xfrm>
                <a:off x="14872" y="5055"/>
                <a:ext cx="2871" cy="2459"/>
              </a:xfrm>
              <a:prstGeom prst="roundRect">
                <a:avLst/>
              </a:prstGeom>
              <a:noFill/>
              <a:ln>
                <a:solidFill>
                  <a:schemeClr val="tx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tx2">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u="sng" strike="noStrike" noProof="1"/>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000" fill="hold">
                                          <p:stCondLst>
                                            <p:cond delay="0"/>
                                          </p:stCondLst>
                                        </p:cTn>
                                        <p:tgtEl>
                                          <p:spTgt spid="39"/>
                                        </p:tgtEl>
                                        <p:attrNameLst>
                                          <p:attrName>style.visibility</p:attrName>
                                        </p:attrNameLst>
                                      </p:cBhvr>
                                      <p:to>
                                        <p:strVal val="visible"/>
                                      </p:to>
                                    </p:set>
                                    <p:animEffect transition="in" filter="wheel(1)">
                                      <p:cBhvr>
                                        <p:cTn id="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商务_公务">
  <a:themeElements>
    <a:clrScheme name="">
      <a:dk1>
        <a:srgbClr val="003300"/>
      </a:dk1>
      <a:lt1>
        <a:srgbClr val="523E26"/>
      </a:lt1>
      <a:dk2>
        <a:srgbClr val="DFC08D"/>
      </a:dk2>
      <a:lt2>
        <a:srgbClr val="2D2015"/>
      </a:lt2>
      <a:accent1>
        <a:srgbClr val="8C7B70"/>
      </a:accent1>
      <a:accent2>
        <a:srgbClr val="8F5F2F"/>
      </a:accent2>
      <a:accent3>
        <a:srgbClr val="B3AFAB"/>
      </a:accent3>
      <a:accent4>
        <a:srgbClr val="002A00"/>
      </a:accent4>
      <a:accent5>
        <a:srgbClr val="C5BFBC"/>
      </a:accent5>
      <a:accent6>
        <a:srgbClr val="805529"/>
      </a:accent6>
      <a:hlink>
        <a:srgbClr val="CCB400"/>
      </a:hlink>
      <a:folHlink>
        <a:srgbClr val="8C9EA0"/>
      </a:folHlink>
    </a:clrScheme>
    <a:fontScheme name="">
      <a:majorFont>
        <a:latin typeface="Arial"/>
        <a:ea typeface="方正书宋_GBK"/>
        <a:cs typeface=""/>
      </a:majorFont>
      <a:minorFont>
        <a:latin typeface="Arial"/>
        <a:ea typeface="方正书宋_GBK"/>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5776</Words>
  <Application>WPS 演示</Application>
  <PresentationFormat>宽屏</PresentationFormat>
  <Paragraphs>553</Paragraphs>
  <Slides>29</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Arial</vt:lpstr>
      <vt:lpstr>宋体</vt:lpstr>
      <vt:lpstr>Wingdings</vt:lpstr>
      <vt:lpstr>方正书宋_GBK</vt:lpstr>
      <vt:lpstr>微软雅黑</vt:lpstr>
      <vt:lpstr>迷你简隶书</vt:lpstr>
      <vt:lpstr>Arial Unicode MS</vt:lpstr>
      <vt:lpstr>Calibri</vt:lpstr>
      <vt:lpstr>方正书宋_GBK</vt:lpstr>
      <vt:lpstr>商务_公务</vt:lpstr>
      <vt:lpstr>PowerPoint 演示文稿</vt:lpstr>
      <vt:lpstr>Company Production</vt:lpstr>
      <vt:lpstr>R&amp;D</vt:lpstr>
      <vt:lpstr>Factory</vt:lpstr>
      <vt:lpstr>Customers</vt:lpstr>
      <vt:lpstr>Features</vt:lpstr>
      <vt:lpstr>Cables &amp; Assemblies</vt:lpstr>
      <vt:lpstr>Cables &amp; Assemblies</vt:lpstr>
      <vt:lpstr>Connectors</vt:lpstr>
      <vt:lpstr>Coaxial Adapters</vt:lpstr>
      <vt:lpstr>  Waveguide Products</vt:lpstr>
      <vt:lpstr>Attenuators</vt:lpstr>
      <vt:lpstr>Terminations</vt:lpstr>
      <vt:lpstr>Switches</vt:lpstr>
      <vt:lpstr>Couplers</vt:lpstr>
      <vt:lpstr>Frequency Sources</vt:lpstr>
      <vt:lpstr>Power Dividers / Combiners</vt:lpstr>
      <vt:lpstr>Amplifiers</vt:lpstr>
      <vt:lpstr>Filter</vt:lpstr>
      <vt:lpstr>Circulators/Isolators</vt:lpstr>
      <vt:lpstr>DC-Blocks</vt:lpstr>
      <vt:lpstr>Detectors</vt:lpstr>
      <vt:lpstr>Mixers</vt:lpstr>
      <vt:lpstr>Rotary Joints</vt:lpstr>
      <vt:lpstr>Phase Shifters</vt:lpstr>
      <vt:lpstr>Calibration Kits</vt:lpstr>
      <vt:lpstr>Antennas</vt:lpstr>
      <vt:lpstr>Other Products</vt:lpstr>
      <vt:lpstr>Contact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dj</dc:creator>
  <cp:lastModifiedBy>qwv</cp:lastModifiedBy>
  <cp:revision>482</cp:revision>
  <dcterms:created xsi:type="dcterms:W3CDTF">2025-01-03T08:48:46Z</dcterms:created>
  <dcterms:modified xsi:type="dcterms:W3CDTF">2025-01-03T08:48:46Z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2052-12.1.0.17900</vt:lpwstr>
  </property>
  <property fmtid="{D5CDD505-2E9C-101B-9397-08002B2CF9AE}" pid="3" name="ICV">
    <vt:lpwstr/>
  </property>
</Properties>
</file>